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464" r:id="rId2"/>
    <p:sldId id="610" r:id="rId3"/>
    <p:sldId id="565" r:id="rId4"/>
    <p:sldId id="590" r:id="rId5"/>
    <p:sldId id="696" r:id="rId6"/>
    <p:sldId id="591" r:id="rId7"/>
    <p:sldId id="661" r:id="rId8"/>
    <p:sldId id="662" r:id="rId9"/>
    <p:sldId id="592" r:id="rId10"/>
    <p:sldId id="665" r:id="rId11"/>
    <p:sldId id="663" r:id="rId12"/>
    <p:sldId id="666" r:id="rId13"/>
    <p:sldId id="593" r:id="rId14"/>
    <p:sldId id="668" r:id="rId15"/>
    <p:sldId id="669" r:id="rId16"/>
    <p:sldId id="595" r:id="rId17"/>
    <p:sldId id="594" r:id="rId18"/>
    <p:sldId id="596" r:id="rId19"/>
    <p:sldId id="670" r:id="rId20"/>
    <p:sldId id="671" r:id="rId21"/>
    <p:sldId id="611" r:id="rId22"/>
    <p:sldId id="599" r:id="rId23"/>
    <p:sldId id="672" r:id="rId24"/>
    <p:sldId id="673" r:id="rId25"/>
    <p:sldId id="674" r:id="rId26"/>
    <p:sldId id="675" r:id="rId27"/>
    <p:sldId id="676" r:id="rId28"/>
    <p:sldId id="612" r:id="rId29"/>
    <p:sldId id="602" r:id="rId30"/>
    <p:sldId id="603" r:id="rId31"/>
    <p:sldId id="678" r:id="rId32"/>
    <p:sldId id="677" r:id="rId33"/>
    <p:sldId id="604" r:id="rId34"/>
    <p:sldId id="680" r:id="rId35"/>
    <p:sldId id="613" r:id="rId36"/>
    <p:sldId id="605" r:id="rId37"/>
    <p:sldId id="606" r:id="rId38"/>
    <p:sldId id="607" r:id="rId39"/>
    <p:sldId id="608" r:id="rId40"/>
    <p:sldId id="609" r:id="rId41"/>
    <p:sldId id="614" r:id="rId42"/>
    <p:sldId id="615" r:id="rId43"/>
    <p:sldId id="686" r:id="rId44"/>
    <p:sldId id="616" r:id="rId45"/>
    <p:sldId id="681" r:id="rId46"/>
    <p:sldId id="618" r:id="rId47"/>
    <p:sldId id="687" r:id="rId48"/>
    <p:sldId id="619" r:id="rId49"/>
    <p:sldId id="697" r:id="rId50"/>
    <p:sldId id="698" r:id="rId51"/>
    <p:sldId id="620" r:id="rId52"/>
    <p:sldId id="682" r:id="rId53"/>
    <p:sldId id="622" r:id="rId54"/>
    <p:sldId id="629" r:id="rId55"/>
    <p:sldId id="624" r:id="rId56"/>
    <p:sldId id="623" r:id="rId57"/>
    <p:sldId id="625" r:id="rId58"/>
    <p:sldId id="627" r:id="rId59"/>
    <p:sldId id="630" r:id="rId60"/>
    <p:sldId id="631" r:id="rId61"/>
    <p:sldId id="689" r:id="rId62"/>
    <p:sldId id="632" r:id="rId63"/>
    <p:sldId id="633" r:id="rId64"/>
    <p:sldId id="690" r:id="rId65"/>
    <p:sldId id="691" r:id="rId66"/>
    <p:sldId id="634" r:id="rId67"/>
    <p:sldId id="683" r:id="rId68"/>
    <p:sldId id="684" r:id="rId69"/>
    <p:sldId id="685" r:id="rId70"/>
    <p:sldId id="635" r:id="rId71"/>
    <p:sldId id="636" r:id="rId72"/>
    <p:sldId id="639" r:id="rId73"/>
    <p:sldId id="638" r:id="rId74"/>
    <p:sldId id="692" r:id="rId75"/>
    <p:sldId id="693" r:id="rId76"/>
    <p:sldId id="641" r:id="rId77"/>
    <p:sldId id="640" r:id="rId78"/>
    <p:sldId id="642" r:id="rId79"/>
    <p:sldId id="643" r:id="rId80"/>
    <p:sldId id="644" r:id="rId81"/>
    <p:sldId id="694" r:id="rId82"/>
    <p:sldId id="695" r:id="rId83"/>
    <p:sldId id="645" r:id="rId84"/>
    <p:sldId id="646" r:id="rId85"/>
    <p:sldId id="699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 Tek Min" initials="TT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FFF4E7"/>
    <a:srgbClr val="70AD47"/>
    <a:srgbClr val="4472C4"/>
    <a:srgbClr val="E9EBF5"/>
    <a:srgbClr val="B0007E"/>
    <a:srgbClr val="F5DDF3"/>
    <a:srgbClr val="DEFFBD"/>
    <a:srgbClr val="FFB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5" autoAdjust="0"/>
    <p:restoredTop sz="82068" autoAdjust="0"/>
  </p:normalViewPr>
  <p:slideViewPr>
    <p:cSldViewPr snapToGrid="0">
      <p:cViewPr varScale="1">
        <p:scale>
          <a:sx n="72" d="100"/>
          <a:sy n="72" d="100"/>
        </p:scale>
        <p:origin x="164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FADA3-38A7-4C63-8C4E-6B6139A2CBC3}" type="datetimeFigureOut">
              <a:rPr lang="en-SG" smtClean="0"/>
              <a:t>13/10/2024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15719-B128-430C-9A55-F317BEBF0A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21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Original Stanford Version</a:t>
            </a:r>
            <a:r>
              <a:rPr lang="zh-CN" altLang="en-US" dirty="0"/>
              <a:t>：</a:t>
            </a:r>
            <a:r>
              <a:rPr lang="en-US" altLang="zh-CN" dirty="0"/>
              <a:t>CS 229: Machine Learning</a:t>
            </a:r>
            <a:r>
              <a:rPr lang="zh-CN" altLang="en-US" dirty="0"/>
              <a:t>，</a:t>
            </a:r>
            <a:r>
              <a:rPr lang="en-US" altLang="zh-CN" dirty="0"/>
              <a:t>Emily Fox</a:t>
            </a:r>
            <a:r>
              <a:rPr lang="zh-CN" altLang="en-US" dirty="0"/>
              <a:t>，</a:t>
            </a:r>
            <a:r>
              <a:rPr lang="en-US" altLang="zh-CN" dirty="0"/>
              <a:t>Stanford University</a:t>
            </a:r>
            <a:r>
              <a:rPr lang="zh-CN" altLang="en-US" dirty="0"/>
              <a:t>，</a:t>
            </a:r>
            <a:r>
              <a:rPr lang="en-US" altLang="zh-CN" dirty="0"/>
              <a:t>January 24, 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中科大特供版：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229003: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dirty="0"/>
              <a:t>机器学习</a:t>
            </a:r>
            <a:r>
              <a:rPr lang="en-US" altLang="zh-CN" dirty="0"/>
              <a:t>A</a:t>
            </a:r>
            <a:r>
              <a:rPr lang="zh-CN" altLang="en-US" dirty="0"/>
              <a:t>，舒英特，中国科学技术大学，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09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4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4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9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1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05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YT: OK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6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替换手画的虚线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9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5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08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57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45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5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23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4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22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88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29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2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41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61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38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02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这里，</a:t>
            </a:r>
            <a:r>
              <a:rPr lang="en-US" altLang="zh-CN" dirty="0"/>
              <a:t>Stanford</a:t>
            </a:r>
            <a:r>
              <a:rPr lang="zh-CN" altLang="en-US" dirty="0"/>
              <a:t>的原作者变更为</a:t>
            </a:r>
            <a:r>
              <a:rPr lang="en-US" altLang="zh-CN" dirty="0" err="1"/>
              <a:t>Sanmi</a:t>
            </a:r>
            <a:r>
              <a:rPr lang="en-US" altLang="zh-CN" dirty="0"/>
              <a:t> </a:t>
            </a:r>
            <a:r>
              <a:rPr lang="en-US" altLang="zh-CN" dirty="0" err="1"/>
              <a:t>Koyejo</a:t>
            </a:r>
            <a:r>
              <a:rPr lang="zh-CN" altLang="en-US" dirty="0"/>
              <a:t>，改编自</a:t>
            </a:r>
            <a:r>
              <a:rPr lang="en-US" altLang="zh-CN" dirty="0"/>
              <a:t>Chris </a:t>
            </a:r>
            <a:r>
              <a:rPr lang="en-US" altLang="zh-CN" dirty="0" err="1"/>
              <a:t>Ré</a:t>
            </a:r>
            <a:r>
              <a:rPr lang="en-US" altLang="zh-CN" dirty="0"/>
              <a:t>; Emily Fox</a:t>
            </a:r>
            <a:r>
              <a:rPr lang="zh-CN" altLang="en-US" dirty="0"/>
              <a:t>等人。</a:t>
            </a:r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69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9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58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XN: </a:t>
            </a:r>
            <a:r>
              <a:rPr lang="zh-CN" altLang="en-US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手写体删除</a:t>
            </a:r>
            <a:endParaRPr lang="en-US" altLang="zh-CN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YT:</a:t>
            </a:r>
            <a:r>
              <a:rPr lang="zh-CN" altLang="en-US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3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8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</a:p>
          <a:p>
            <a:r>
              <a:rPr lang="zh-CN" altLang="en-US" dirty="0"/>
              <a:t>为啥</a:t>
            </a:r>
            <a:r>
              <a:rPr lang="en-US" altLang="zh-CN" dirty="0"/>
              <a:t>#2</a:t>
            </a:r>
            <a:r>
              <a:rPr lang="zh-CN" altLang="en-US" dirty="0"/>
              <a:t>的结果是错的？</a:t>
            </a:r>
            <a:endParaRPr lang="en-US" altLang="zh-CN" dirty="0"/>
          </a:p>
          <a:p>
            <a:r>
              <a:rPr lang="zh-CN" altLang="en-US" dirty="0"/>
              <a:t>隐藏标签是什么意思？</a:t>
            </a:r>
            <a:endParaRPr lang="en-US" altLang="zh-CN" dirty="0"/>
          </a:p>
          <a:p>
            <a:r>
              <a:rPr lang="en-US" altLang="zh-CN" dirty="0"/>
              <a:t>SYT:</a:t>
            </a:r>
          </a:p>
          <a:p>
            <a:r>
              <a:rPr lang="en-US" altLang="zh-CN" dirty="0"/>
              <a:t>Stanford</a:t>
            </a:r>
            <a:r>
              <a:rPr lang="zh-CN" altLang="en-US" dirty="0"/>
              <a:t>原课件就是如此，只不过排版混乱了。为方便理解，我根据大致含义重新做一下。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14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967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306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2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86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19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79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9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40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</a:t>
            </a:r>
            <a:r>
              <a:rPr lang="zh-CN" altLang="en-US" dirty="0"/>
              <a:t>：这个推导过程不是很直观，补充一下推导过程？</a:t>
            </a:r>
            <a:endParaRPr lang="en-US" altLang="zh-CN" dirty="0"/>
          </a:p>
          <a:p>
            <a:r>
              <a:rPr lang="en-US" altLang="zh-CN" dirty="0"/>
              <a:t>YT: </a:t>
            </a:r>
            <a:r>
              <a:rPr lang="zh-CN" altLang="en-US" dirty="0"/>
              <a:t>从</a:t>
            </a:r>
            <a:r>
              <a:rPr lang="en-US" altLang="zh-CN" dirty="0"/>
              <a:t>CSDN</a:t>
            </a:r>
            <a:r>
              <a:rPr lang="zh-CN" altLang="en-US" dirty="0"/>
              <a:t>上找了一些材料，放下一页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4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https://blog.csdn.net/qq_38473254/article/details/131718450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更换手写体</a:t>
            </a:r>
            <a:endParaRPr lang="en-US" altLang="zh-CN" dirty="0"/>
          </a:p>
          <a:p>
            <a:r>
              <a:rPr lang="en-US" altLang="zh-CN" dirty="0"/>
              <a:t>YT: </a:t>
            </a:r>
            <a:r>
              <a:rPr lang="zh-CN" altLang="en-US" dirty="0"/>
              <a:t>全部改成机器字体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85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https://blog.csdn.net/qq_38473254/article/details/131718450</a:t>
            </a:r>
            <a:r>
              <a:rPr lang="zh-CN" altLang="en-US" dirty="0"/>
              <a:t>，我把“仿射变换”改成“线性变换”避免无法理解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528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51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交叉熵似乎忘了</a:t>
            </a:r>
            <a:r>
              <a:rPr lang="en-US" altLang="zh-CN" dirty="0"/>
              <a:t>*</a:t>
            </a:r>
            <a:r>
              <a:rPr lang="zh-CN" altLang="en-US" dirty="0"/>
              <a:t>（</a:t>
            </a:r>
            <a:r>
              <a:rPr lang="en-US" altLang="zh-CN" dirty="0"/>
              <a:t>-1</a:t>
            </a:r>
            <a:r>
              <a:rPr lang="zh-CN" altLang="en-US" dirty="0"/>
              <a:t>）了，补上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3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2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908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整合了两页并为</a:t>
            </a:r>
            <a:r>
              <a:rPr lang="en-US" altLang="zh-CN" dirty="0"/>
              <a:t>1</a:t>
            </a:r>
            <a:r>
              <a:rPr lang="zh-CN" altLang="en-US" dirty="0"/>
              <a:t>页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564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205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r>
              <a:rPr lang="en-US" altLang="zh-CN" dirty="0"/>
              <a:t>YT: 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19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60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5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155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5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011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XN: </a:t>
            </a:r>
            <a:r>
              <a:rPr lang="zh-CN" altLang="en-US" dirty="0"/>
              <a:t>替换手写体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20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810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11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055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603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00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733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17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85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574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64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91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837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56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21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</a:t>
            </a:r>
            <a:r>
              <a:rPr lang="zh-CN" altLang="en-US" dirty="0"/>
              <a:t>： 这一页应该是需要做一个简单的动画效果</a:t>
            </a:r>
            <a:endParaRPr lang="en-US" altLang="zh-CN" dirty="0"/>
          </a:p>
          <a:p>
            <a:r>
              <a:rPr lang="en-US" altLang="zh-CN" dirty="0"/>
              <a:t>YT</a:t>
            </a:r>
            <a:r>
              <a:rPr lang="zh-CN" altLang="en-US" dirty="0"/>
              <a:t>：</a:t>
            </a:r>
            <a:r>
              <a:rPr lang="en-US" altLang="zh-CN" dirty="0"/>
              <a:t>OK</a:t>
            </a:r>
            <a:r>
              <a:rPr lang="zh-CN" altLang="en-US" dirty="0"/>
              <a:t>，但改成</a:t>
            </a:r>
            <a:r>
              <a:rPr lang="en-US" altLang="zh-CN" dirty="0"/>
              <a:t>PDF</a:t>
            </a:r>
            <a:r>
              <a:rPr lang="zh-CN" altLang="en-US" dirty="0"/>
              <a:t>版本之后，动画就消失了。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360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XN</a:t>
            </a:r>
            <a:r>
              <a:rPr lang="zh-CN" altLang="en-US" dirty="0"/>
              <a:t>： 这一页应该是需要做一个简单的动画效果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YT</a:t>
            </a:r>
            <a:r>
              <a:rPr lang="zh-CN" altLang="en-US" dirty="0"/>
              <a:t>：</a:t>
            </a:r>
            <a:r>
              <a:rPr lang="en-US" altLang="zh-CN" dirty="0"/>
              <a:t>OK</a:t>
            </a:r>
            <a:r>
              <a:rPr lang="zh-CN" altLang="en-US" dirty="0"/>
              <a:t>，但改成</a:t>
            </a:r>
            <a:r>
              <a:rPr lang="en-US" altLang="zh-CN" dirty="0"/>
              <a:t>PDF</a:t>
            </a:r>
            <a:r>
              <a:rPr lang="zh-CN" altLang="en-US" dirty="0"/>
              <a:t>版本之后，动画就消失了。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30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5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350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62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038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695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内容不完整？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Stanford</a:t>
            </a:r>
            <a:r>
              <a:rPr lang="zh-CN" altLang="en-US" dirty="0"/>
              <a:t> 原始课件这一块就是只有</a:t>
            </a:r>
            <a:r>
              <a:rPr lang="en-US" altLang="zh-CN" dirty="0"/>
              <a:t>3</a:t>
            </a:r>
            <a:r>
              <a:rPr lang="zh-CN" altLang="en-US" dirty="0"/>
              <a:t>页，我根据自己的理解完成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32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XN: </a:t>
            </a:r>
            <a:r>
              <a:rPr lang="zh-CN" altLang="en-US" dirty="0"/>
              <a:t>内容不完整？</a:t>
            </a:r>
            <a:endParaRPr lang="en-US" altLang="zh-CN" dirty="0"/>
          </a:p>
          <a:p>
            <a:r>
              <a:rPr lang="en-US" altLang="zh-CN" dirty="0"/>
              <a:t>YT:</a:t>
            </a:r>
            <a:r>
              <a:rPr lang="zh-CN" altLang="en-US" dirty="0"/>
              <a:t> </a:t>
            </a:r>
            <a:r>
              <a:rPr lang="en-US" altLang="zh-CN" dirty="0"/>
              <a:t>Stanford</a:t>
            </a:r>
            <a:r>
              <a:rPr lang="zh-CN" altLang="en-US" dirty="0"/>
              <a:t> 原始课件这一块就是只有</a:t>
            </a:r>
            <a:r>
              <a:rPr lang="en-US" altLang="zh-CN" dirty="0"/>
              <a:t>3</a:t>
            </a:r>
            <a:r>
              <a:rPr lang="zh-CN" altLang="en-US" dirty="0"/>
              <a:t>页，我根据自己的理解完成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15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86415-2DED-49EB-85EB-A27FA84F0D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6249-7B29-4F26-A5A9-4B32DF852E8B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770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826A-D922-4C2F-B0ED-39664C9641FF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673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375-4F3A-4823-8425-E7FDA7524C80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32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53D0-AF8D-419D-97F8-48BFB443BE96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93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4EFA-C570-4B8F-89D3-FB518F36CB9C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026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86CE-3D1B-414D-BFF9-09A5C454AB9F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081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6252-7F25-49CC-9E9C-97AF38CE584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821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68F5-A3F8-493B-808D-CD80AAC2984D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249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8561-FF46-43E0-837E-3F46DABF99CD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822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F307-4D24-40FB-ADF6-2A9C69EB83BA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323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BFA4E-EAD6-4FD6-AB03-B41E8DA10B01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988F8-565A-4DB2-AC78-3DE0F0B069E1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2E6E-94CB-4918-8E4A-02DA56569B2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43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0" y="1603690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SG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机器</a:t>
            </a:r>
            <a:r>
              <a:rPr lang="zh-CN" altLang="en-US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学习</a:t>
            </a:r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A</a:t>
            </a:r>
          </a:p>
          <a:p>
            <a:pPr algn="ctr"/>
            <a:r>
              <a:rPr lang="en-US" altLang="zh-CN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6.</a:t>
            </a:r>
            <a:r>
              <a:rPr lang="zh-CN" altLang="en-SG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线性</a:t>
            </a:r>
            <a:r>
              <a:rPr lang="zh-CN" altLang="en-US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模型</a:t>
            </a:r>
            <a:r>
              <a:rPr lang="en-US" altLang="zh-CN" sz="4000" b="1" dirty="0">
                <a:solidFill>
                  <a:srgbClr val="00206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II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dirty="0">
              <a:solidFill>
                <a:schemeClr val="bg1">
                  <a:lumMod val="50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何向南</a:t>
            </a:r>
            <a:endParaRPr lang="en-US" altLang="zh-CN" sz="3200" b="1" dirty="0"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endParaRPr lang="en-SG" altLang="zh-CN" sz="2000" dirty="0">
              <a:solidFill>
                <a:schemeClr val="bg1">
                  <a:lumMod val="50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中国科学技术大学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数据科学实验室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华文中宋" panose="02010600040101010101" pitchFamily="2" charset="-122"/>
              </a:rPr>
              <a:t>Lab for Data Science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143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84408"/>
            <a:ext cx="9143999" cy="826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False positives, false negatives, and confusion matrices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假阳性，假阴性和混淆矩阵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10</a:t>
            </a:fld>
            <a:endParaRPr lang="en-SG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7537BB-7EB6-106B-ED41-1BEBDA4E7638}"/>
              </a:ext>
            </a:extLst>
          </p:cNvPr>
          <p:cNvSpPr txBox="1"/>
          <p:nvPr/>
        </p:nvSpPr>
        <p:spPr>
          <a:xfrm>
            <a:off x="628650" y="1444486"/>
            <a:ext cx="7726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Cost of different types of mistakes can be different (&amp; high) in some applications</a:t>
            </a:r>
            <a:endParaRPr lang="zh-CN" altLang="en-US" sz="2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58FC9C-FA7A-ED43-1F3E-A16BA5E6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42" y="2735397"/>
            <a:ext cx="5304187" cy="34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Confusion matrix – binary classification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混淆矩阵 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—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二元分类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11</a:t>
            </a:fld>
            <a:endParaRPr lang="en-SG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24F21EB-1EF8-584B-9085-3A3248CAC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5078"/>
              </p:ext>
            </p:extLst>
          </p:nvPr>
        </p:nvGraphicFramePr>
        <p:xfrm>
          <a:off x="1005556" y="2598093"/>
          <a:ext cx="4750905" cy="304910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83635">
                  <a:extLst>
                    <a:ext uri="{9D8B030D-6E8A-4147-A177-3AD203B41FA5}">
                      <a16:colId xmlns:a16="http://schemas.microsoft.com/office/drawing/2014/main" val="2538624717"/>
                    </a:ext>
                  </a:extLst>
                </a:gridCol>
                <a:gridCol w="1583635">
                  <a:extLst>
                    <a:ext uri="{9D8B030D-6E8A-4147-A177-3AD203B41FA5}">
                      <a16:colId xmlns:a16="http://schemas.microsoft.com/office/drawing/2014/main" val="3451762121"/>
                    </a:ext>
                  </a:extLst>
                </a:gridCol>
                <a:gridCol w="1583635">
                  <a:extLst>
                    <a:ext uri="{9D8B030D-6E8A-4147-A177-3AD203B41FA5}">
                      <a16:colId xmlns:a16="http://schemas.microsoft.com/office/drawing/2014/main" val="815091633"/>
                    </a:ext>
                  </a:extLst>
                </a:gridCol>
              </a:tblGrid>
              <a:tr h="101636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FF0000"/>
                          </a:solidFill>
                        </a:rPr>
                        <a:t>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875483"/>
                  </a:ext>
                </a:extLst>
              </a:tr>
              <a:tr h="1016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>
                          <a:solidFill>
                            <a:srgbClr val="FF0000"/>
                          </a:solidFill>
                        </a:rPr>
                        <a:t>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50</a:t>
                      </a:r>
                      <a:endParaRPr lang="zh-CN" altLang="en-US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10</a:t>
                      </a:r>
                      <a:endParaRPr lang="zh-CN" altLang="en-US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97319"/>
                  </a:ext>
                </a:extLst>
              </a:tr>
              <a:tr h="10163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5</a:t>
                      </a:r>
                      <a:endParaRPr lang="zh-CN" altLang="en-US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/>
                        <a:t>35</a:t>
                      </a:r>
                      <a:endParaRPr lang="zh-CN" altLang="en-US" sz="3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1374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C731943-7DBC-174A-75EB-EE069D716D12}"/>
              </a:ext>
            </a:extLst>
          </p:cNvPr>
          <p:cNvSpPr txBox="1"/>
          <p:nvPr/>
        </p:nvSpPr>
        <p:spPr>
          <a:xfrm>
            <a:off x="1005556" y="1837198"/>
            <a:ext cx="4750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Predicted Label</a:t>
            </a:r>
            <a:endParaRPr lang="zh-CN" altLang="en-US" sz="3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6FDD2B-286E-E1D4-3CE0-5F3A00199134}"/>
              </a:ext>
            </a:extLst>
          </p:cNvPr>
          <p:cNvSpPr txBox="1"/>
          <p:nvPr/>
        </p:nvSpPr>
        <p:spPr>
          <a:xfrm rot="16200000">
            <a:off x="-979509" y="3830254"/>
            <a:ext cx="3049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True Label</a:t>
            </a:r>
            <a:endParaRPr lang="zh-CN" altLang="en-US" sz="3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60A8B-729C-9232-2D69-2996DE80FF5E}"/>
              </a:ext>
            </a:extLst>
          </p:cNvPr>
          <p:cNvSpPr txBox="1"/>
          <p:nvPr/>
        </p:nvSpPr>
        <p:spPr>
          <a:xfrm>
            <a:off x="6065355" y="3337812"/>
            <a:ext cx="2842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总样例数：</a:t>
            </a:r>
            <a:r>
              <a:rPr lang="en-US" altLang="zh-CN" sz="2400" dirty="0"/>
              <a:t>100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准确率</a:t>
            </a:r>
            <a:r>
              <a:rPr lang="en-US" altLang="zh-CN" sz="2400" dirty="0"/>
              <a:t>(Accuracy)</a:t>
            </a:r>
            <a:r>
              <a:rPr lang="zh-CN" altLang="en-US" sz="2400" dirty="0"/>
              <a:t>：</a:t>
            </a:r>
            <a:r>
              <a:rPr lang="en-US" altLang="zh-CN" sz="2400" dirty="0"/>
              <a:t>(50+35)/100=0.85</a:t>
            </a:r>
          </a:p>
        </p:txBody>
      </p:sp>
    </p:spTree>
    <p:extLst>
      <p:ext uri="{BB962C8B-B14F-4D97-AF65-F5344CB8AC3E}">
        <p14:creationId xmlns:p14="http://schemas.microsoft.com/office/powerpoint/2010/main" val="105170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-11720" y="273878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Encoding categorical inputs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编码类别输入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141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Categorical Inputs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类别输入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13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A35B3-E9E5-95FD-6435-FF187459B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3" y="1751199"/>
            <a:ext cx="8242113" cy="4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Encoding categories as numeric features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将类别编码为数值特征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748347-6E9D-C4A0-3DFC-76BECC03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7" y="1788381"/>
            <a:ext cx="9142857" cy="4152381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14</a:t>
            </a:fld>
            <a:endParaRPr lang="en-SG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FF9F9F-E17D-09C5-02D9-E5023D276686}"/>
              </a:ext>
            </a:extLst>
          </p:cNvPr>
          <p:cNvSpPr txBox="1"/>
          <p:nvPr/>
        </p:nvSpPr>
        <p:spPr>
          <a:xfrm>
            <a:off x="2564296" y="1588326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独热编码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470A0F-A4BE-5E57-F079-A2F6B1C5E60E}"/>
              </a:ext>
            </a:extLst>
          </p:cNvPr>
          <p:cNvSpPr txBox="1"/>
          <p:nvPr/>
        </p:nvSpPr>
        <p:spPr>
          <a:xfrm>
            <a:off x="2551044" y="388619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词袋模型</a:t>
            </a:r>
          </a:p>
        </p:txBody>
      </p:sp>
    </p:spTree>
    <p:extLst>
      <p:ext uri="{BB962C8B-B14F-4D97-AF65-F5344CB8AC3E}">
        <p14:creationId xmlns:p14="http://schemas.microsoft.com/office/powerpoint/2010/main" val="9113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-11720" y="2738786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Multiclass classification using 1 versus all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多分类：</a:t>
            </a:r>
            <a:r>
              <a:rPr lang="en-US" altLang="zh-CN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1 VS </a:t>
            </a:r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其他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271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16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699D42-D5EA-9361-845F-5ED42C66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31" y="1700333"/>
            <a:ext cx="7368209" cy="34573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C808564-1C99-F517-1A56-F692FFEA3D5F}"/>
              </a:ext>
            </a:extLst>
          </p:cNvPr>
          <p:cNvSpPr txBox="1"/>
          <p:nvPr/>
        </p:nvSpPr>
        <p:spPr>
          <a:xfrm>
            <a:off x="940904" y="5274365"/>
            <a:ext cx="3187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输入：</a:t>
            </a:r>
            <a:r>
              <a:rPr lang="en-US" altLang="zh-CN" sz="2400" b="1" dirty="0"/>
              <a:t>x</a:t>
            </a:r>
            <a:r>
              <a:rPr lang="en-US" altLang="zh-CN" sz="2400" dirty="0"/>
              <a:t>	</a:t>
            </a:r>
            <a:r>
              <a:rPr lang="zh-CN" altLang="en-US" sz="2400" dirty="0"/>
              <a:t>（图片像素）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7C61C8-4EA4-6957-073D-1DA232FE193D}"/>
              </a:ext>
            </a:extLst>
          </p:cNvPr>
          <p:cNvSpPr txBox="1"/>
          <p:nvPr/>
        </p:nvSpPr>
        <p:spPr>
          <a:xfrm>
            <a:off x="5075583" y="5274365"/>
            <a:ext cx="371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输出：</a:t>
            </a:r>
            <a:r>
              <a:rPr lang="en-US" altLang="zh-CN" sz="2400" b="1" dirty="0"/>
              <a:t>y</a:t>
            </a:r>
            <a:r>
              <a:rPr lang="en-US" altLang="zh-CN" sz="2400" dirty="0"/>
              <a:t>	</a:t>
            </a:r>
            <a:r>
              <a:rPr lang="zh-CN" altLang="en-US" sz="2400" dirty="0"/>
              <a:t>（图片中的物体）</a:t>
            </a:r>
          </a:p>
        </p:txBody>
      </p:sp>
    </p:spTree>
    <p:extLst>
      <p:ext uri="{BB962C8B-B14F-4D97-AF65-F5344CB8AC3E}">
        <p14:creationId xmlns:p14="http://schemas.microsoft.com/office/powerpoint/2010/main" val="408099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formulation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多分类的形式化定义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8B95FA91-0257-72CD-349C-CA4ABB8F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005A8E0-AE76-DE5B-6372-B9E54CBD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17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81E560-5423-4671-66A0-487F3981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41" y="1546960"/>
            <a:ext cx="8476190" cy="4390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2E2B65-51BB-9573-7D83-219055CE27CD}"/>
                  </a:ext>
                </a:extLst>
              </p:cNvPr>
              <p:cNvSpPr txBox="1"/>
              <p:nvPr/>
            </p:nvSpPr>
            <p:spPr>
              <a:xfrm>
                <a:off x="3293166" y="2282687"/>
                <a:ext cx="2391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在此之前（二分类问题中），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2E2B65-51BB-9573-7D83-219055CE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166" y="2282687"/>
                <a:ext cx="2391189" cy="646331"/>
              </a:xfrm>
              <a:prstGeom prst="rect">
                <a:avLst/>
              </a:prstGeom>
              <a:blipFill>
                <a:blip r:embed="rId5"/>
                <a:stretch>
                  <a:fillRect l="-204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92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1 versus all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 VS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所有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258177C-8A81-4D85-BDDF-4498CD49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1F7386A-A123-868E-D0F1-05C1476D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18</a:t>
            </a:fld>
            <a:endParaRPr lang="en-SG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B5A245-2907-5487-F3F0-691316D55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3" y="1789044"/>
            <a:ext cx="7656367" cy="421683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8F18722-FDB4-3A97-87AD-E07F59E660DC}"/>
              </a:ext>
            </a:extLst>
          </p:cNvPr>
          <p:cNvCxnSpPr>
            <a:cxnSpLocks/>
          </p:cNvCxnSpPr>
          <p:nvPr/>
        </p:nvCxnSpPr>
        <p:spPr>
          <a:xfrm flipH="1">
            <a:off x="5678557" y="3200400"/>
            <a:ext cx="1729408" cy="262393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57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1 versus all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 VS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所有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258177C-8A81-4D85-BDDF-4498CD49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1F7386A-A123-868E-D0F1-05C1476D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19</a:t>
            </a:fld>
            <a:endParaRPr lang="en-SG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9CB345-1A75-C3A6-DC08-D0561C266358}"/>
              </a:ext>
            </a:extLst>
          </p:cNvPr>
          <p:cNvSpPr txBox="1"/>
          <p:nvPr/>
        </p:nvSpPr>
        <p:spPr>
          <a:xfrm>
            <a:off x="954156" y="1796688"/>
            <a:ext cx="6930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/>
              <a:t>用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分类完成简单的多分类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4FC94-ACCD-39E1-55DA-817ED225E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6" y="2642629"/>
            <a:ext cx="8695238" cy="28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D80166-658C-1904-D2F1-16096A4EA513}"/>
                  </a:ext>
                </a:extLst>
              </p:cNvPr>
              <p:cNvSpPr txBox="1"/>
              <p:nvPr/>
            </p:nvSpPr>
            <p:spPr>
              <a:xfrm>
                <a:off x="3509963" y="3080556"/>
                <a:ext cx="25789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h𝑒𝑎𝑟𝑡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=+1|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h𝑒𝑎𝑟𝑡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CD80166-658C-1904-D2F1-16096A4EA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63" y="3080556"/>
                <a:ext cx="2578911" cy="276999"/>
              </a:xfrm>
              <a:prstGeom prst="rect">
                <a:avLst/>
              </a:prstGeom>
              <a:blipFill>
                <a:blip r:embed="rId5"/>
                <a:stretch>
                  <a:fillRect l="-1891" t="-23913" r="-307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A398385-B1CF-D41D-1C65-C59DC0B1897D}"/>
                  </a:ext>
                </a:extLst>
              </p:cNvPr>
              <p:cNvSpPr txBox="1"/>
              <p:nvPr/>
            </p:nvSpPr>
            <p:spPr>
              <a:xfrm>
                <a:off x="428625" y="3080563"/>
                <a:ext cx="2097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=+1|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𝑡𝑟𝑖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A398385-B1CF-D41D-1C65-C59DC0B18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3080563"/>
                <a:ext cx="2097369" cy="276999"/>
              </a:xfrm>
              <a:prstGeom prst="rect">
                <a:avLst/>
              </a:prstGeom>
              <a:blipFill>
                <a:blip r:embed="rId6"/>
                <a:stretch>
                  <a:fillRect l="-2326" t="-23913" r="-3779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ABA1E7-881A-9ED3-369E-4697FB0F3B9A}"/>
                  </a:ext>
                </a:extLst>
              </p:cNvPr>
              <p:cNvSpPr txBox="1"/>
              <p:nvPr/>
            </p:nvSpPr>
            <p:spPr>
              <a:xfrm>
                <a:off x="6457950" y="3090083"/>
                <a:ext cx="2589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=+1|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𝑐𝑖𝑟𝑐𝑙𝑒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ABA1E7-881A-9ED3-369E-4697FB0F3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090083"/>
                <a:ext cx="2589683" cy="276999"/>
              </a:xfrm>
              <a:prstGeom prst="rect">
                <a:avLst/>
              </a:prstGeom>
              <a:blipFill>
                <a:blip r:embed="rId7"/>
                <a:stretch>
                  <a:fillRect l="-1882" t="-26667" r="-282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15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-11720" y="273878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Evaluating a classifier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评估一个分类器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32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1 versus all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1 VS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所有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C258177C-8A81-4D85-BDDF-4498CD49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1F7386A-A123-868E-D0F1-05C1476D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448619-3AB9-4C55-89CC-9D001D6EA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3" y="1458454"/>
            <a:ext cx="6811618" cy="45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1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713107"/>
            <a:ext cx="87231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Logistic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Regression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: Gradient </a:t>
            </a:r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descent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details</a:t>
            </a:r>
            <a:endParaRPr lang="fr-FR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Logistic</a:t>
            </a:r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回归：梯度下降的细节</a:t>
            </a:r>
            <a:endParaRPr lang="en-US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574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22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279B25-B559-98D9-92FA-A3CE8D9E4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2" y="1522022"/>
            <a:ext cx="8266667" cy="45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6241DC-28FD-4CDD-363E-D90DB77BE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278" y="4470399"/>
            <a:ext cx="3211713" cy="1286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330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23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D73B77-6579-2476-A5E8-660D63D92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9" y="1523150"/>
            <a:ext cx="8742857" cy="44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74EB81-D16D-9309-2FB8-791745B82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500" y="4468725"/>
            <a:ext cx="516327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24</a:t>
            </a:fld>
            <a:endParaRPr lang="en-SG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C74AE2-5AC9-1CD0-B6F8-E377C8CD7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4" y="2054710"/>
            <a:ext cx="7257143" cy="19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EB3450-05F3-D224-D16D-A36FB4CA3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99" y="4279489"/>
            <a:ext cx="7584873" cy="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25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0B80E-F49D-C4B5-C563-E34103335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7" y="1522194"/>
            <a:ext cx="8514286" cy="12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DAB03D-291C-9729-8A45-3616664D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36" y="2734892"/>
            <a:ext cx="7188200" cy="11562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2A131F-FA30-3C9D-F3A1-8AB48247C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546" y="4406899"/>
            <a:ext cx="2477104" cy="2083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1AD08D-2375-C9D3-0CC6-BD99CDA11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8284" y="4889499"/>
            <a:ext cx="1734554" cy="946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44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7C6968-65F3-1F6C-D2D8-9E3765038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8" y="1560874"/>
            <a:ext cx="7770190" cy="24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Regression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: Gradient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descent</a:t>
            </a:r>
            <a:r>
              <a:rPr lang="fr-FR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</a:t>
            </a:r>
            <a:r>
              <a:rPr lang="fr-FR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details</a:t>
            </a:r>
            <a:endParaRPr lang="fr-FR" altLang="zh-CN" sz="2800" b="1" dirty="0">
              <a:solidFill>
                <a:schemeClr val="bg1"/>
              </a:solidFill>
              <a:latin typeface="+mn-lt"/>
              <a:ea typeface="华文中宋" panose="02010600040101010101" pitchFamily="2" charset="-122"/>
              <a:cs typeface="+mn-cs"/>
            </a:endParaRP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回归：梯度下降的细节</a:t>
            </a:r>
            <a:endParaRPr lang="en-US" altLang="zh-CN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062BF90-DFA5-CAA1-5744-589E281A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2CD56A3-74FB-0B4C-F268-80EB9F4F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27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A02E9-257A-D3D5-3DEA-B36CC90B1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5052"/>
            <a:ext cx="9144000" cy="41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8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814707"/>
            <a:ext cx="87231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Choosing the step size η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选择步长</a:t>
            </a:r>
            <a:r>
              <a:rPr lang="en-US" altLang="zh-CN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η</a:t>
            </a:r>
            <a:endParaRPr lang="zh-CN" altLang="en-US" sz="3200" b="1" dirty="0"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59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Simple rule of thumb for picking step size η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选择步长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η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的经验法则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4A9672-901F-9820-5C81-4A09995DBC93}"/>
                  </a:ext>
                </a:extLst>
              </p:cNvPr>
              <p:cNvSpPr txBox="1"/>
              <p:nvPr/>
            </p:nvSpPr>
            <p:spPr>
              <a:xfrm>
                <a:off x="512762" y="2178063"/>
                <a:ext cx="8118476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不幸的是，选择步长</a:t>
                </a:r>
                <a:r>
                  <a:rPr lang="en-US" altLang="zh-CN" sz="2400" dirty="0"/>
                  <a:t>(step size) η </a:t>
                </a:r>
                <a:r>
                  <a:rPr lang="zh-CN" altLang="en-US" sz="2400" dirty="0"/>
                  <a:t>需要大量尝试和试错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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以</a:t>
                </a:r>
                <a:r>
                  <a:rPr lang="zh-CN" altLang="en-US" sz="2400" b="1" dirty="0">
                    <a:sym typeface="Wingdings" panose="05000000000000000000" pitchFamily="2" charset="2"/>
                  </a:rPr>
                  <a:t>指数间距</a:t>
                </a:r>
                <a:r>
                  <a:rPr lang="en-US" altLang="zh-CN" sz="2400" b="1" dirty="0">
                    <a:sym typeface="Wingdings" panose="05000000000000000000" pitchFamily="2" charset="2"/>
                  </a:rPr>
                  <a:t>(exponentially spaced)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尝试多个数值</a:t>
                </a:r>
                <a:endParaRPr lang="en-US" altLang="zh-CN" sz="2400" dirty="0"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目标：绘制</a:t>
                </a:r>
                <a:r>
                  <a:rPr lang="zh-CN" altLang="en-US" sz="2400" b="1" dirty="0">
                    <a:sym typeface="Wingdings" panose="05000000000000000000" pitchFamily="2" charset="2"/>
                  </a:rPr>
                  <a:t>学习曲线图</a:t>
                </a:r>
                <a:r>
                  <a:rPr lang="en-US" altLang="zh-CN" sz="2400" b="1" dirty="0">
                    <a:sym typeface="Wingdings" panose="05000000000000000000" pitchFamily="2" charset="2"/>
                  </a:rPr>
                  <a:t>(learning curve)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ym typeface="Wingdings" panose="05000000000000000000" pitchFamily="2" charset="2"/>
                  </a:rPr>
                  <a:t>找到过小的</a:t>
                </a:r>
                <a:r>
                  <a:rPr lang="en-US" altLang="zh-CN" sz="2400" dirty="0"/>
                  <a:t>η</a:t>
                </a:r>
                <a:r>
                  <a:rPr lang="zh-CN" altLang="en-US" sz="2400" dirty="0"/>
                  <a:t>（光滑，但移动速度太慢）</a:t>
                </a:r>
                <a:endParaRPr lang="en-US" altLang="zh-CN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找到过大的</a:t>
                </a:r>
                <a:r>
                  <a:rPr lang="en-US" altLang="zh-CN" sz="2400" dirty="0"/>
                  <a:t>η</a:t>
                </a:r>
                <a:r>
                  <a:rPr lang="zh-CN" altLang="en-US" sz="2400" dirty="0"/>
                  <a:t>（震荡或发散）</a:t>
                </a: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尝试中间的数值，找到“最好的”</a:t>
                </a:r>
                <a:r>
                  <a:rPr lang="en-US" altLang="zh-CN" sz="2400" dirty="0"/>
                  <a:t>η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进阶建议：可以尝试步长随迭代衰减，例如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94A9672-901F-9820-5C81-4A09995DB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62" y="2178063"/>
                <a:ext cx="8118476" cy="3046988"/>
              </a:xfrm>
              <a:prstGeom prst="rect">
                <a:avLst/>
              </a:prstGeom>
              <a:blipFill>
                <a:blip r:embed="rId4"/>
                <a:stretch>
                  <a:fillRect l="-976" t="-1800" b="-3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4">
            <a:extLst>
              <a:ext uri="{FF2B5EF4-FFF2-40B4-BE49-F238E27FC236}">
                <a16:creationId xmlns:a16="http://schemas.microsoft.com/office/drawing/2014/main" id="{D91F28CF-EAA3-9319-3F8B-999E7B5B4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83AC7965-DAE9-2BC2-CE50-C2FA59BD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2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Evaluating a classifier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评估一个分类器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EE3C4-63AA-3CAD-9D6F-88B113257B00}"/>
              </a:ext>
            </a:extLst>
          </p:cNvPr>
          <p:cNvSpPr txBox="1"/>
          <p:nvPr/>
        </p:nvSpPr>
        <p:spPr>
          <a:xfrm>
            <a:off x="70980" y="1409555"/>
            <a:ext cx="899231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Training a classifier = Learning the weights</a:t>
            </a:r>
            <a:r>
              <a:rPr lang="en-US" altLang="zh-CN" sz="2800" b="1" dirty="0"/>
              <a:t>,</a:t>
            </a:r>
            <a:r>
              <a:rPr lang="zh-CN" altLang="en-US" sz="2800" b="1" dirty="0"/>
              <a:t> Then evaluate…</a:t>
            </a:r>
            <a:endParaRPr lang="en-US" altLang="zh-CN" sz="2800" b="1" dirty="0"/>
          </a:p>
          <a:p>
            <a:r>
              <a:rPr lang="zh-CN" altLang="en-US" sz="2400" dirty="0"/>
              <a:t>训练分类器</a:t>
            </a:r>
            <a:r>
              <a:rPr lang="en-US" altLang="zh-CN" sz="2400" dirty="0"/>
              <a:t>=</a:t>
            </a:r>
            <a:r>
              <a:rPr lang="zh-CN" altLang="en-US" sz="2400" dirty="0"/>
              <a:t>学习权重</a:t>
            </a:r>
            <a:r>
              <a:rPr lang="en-US" altLang="zh-CN" sz="2400" dirty="0"/>
              <a:t>+</a:t>
            </a:r>
            <a:r>
              <a:rPr lang="zh-CN" altLang="en-US" sz="2400" dirty="0"/>
              <a:t>评估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89FBC-AEC0-1809-C008-B05328DC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15" y="2461913"/>
            <a:ext cx="6457950" cy="36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curve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学习曲线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863832D-2980-1639-1837-1308011F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A82DDF5-D74E-B50F-9AD3-9A7F285D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30</a:t>
            </a:fld>
            <a:endParaRPr lang="en-SG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9814F4-85D7-69D4-923F-AE684341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77" y="1597940"/>
            <a:ext cx="6992518" cy="44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curve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学习曲线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863832D-2980-1639-1837-1308011F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A82DDF5-D74E-B50F-9AD3-9A7F285D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31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0E76CF-FE4C-5BB1-B3D9-E20B4491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22" y="1664123"/>
            <a:ext cx="7898296" cy="41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64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curve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学习曲线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863832D-2980-1639-1837-1308011F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A82DDF5-D74E-B50F-9AD3-9A7F285D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32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C70B04-3E2D-539D-4CC8-ED67E07DB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32" y="1762539"/>
            <a:ext cx="8193808" cy="42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curve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学习曲线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5DE45367-84EB-B1C7-FC31-8D92F968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AD05E9-4D32-64A2-3B67-AC360694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33</a:t>
            </a:fld>
            <a:endParaRPr lang="en-SG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535B15-CF7C-3670-1F21-6F1E7FFA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6" y="1572718"/>
            <a:ext cx="8454887" cy="42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3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curve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学习曲线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5DE45367-84EB-B1C7-FC31-8D92F968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AD05E9-4D32-64A2-3B67-AC360694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96C8A9-F7A3-5517-5A4C-69F291A51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09" y="1534964"/>
            <a:ext cx="7034454" cy="45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8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353760" y="2644170"/>
            <a:ext cx="843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Generalized Linear Models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广义线性模型</a:t>
            </a:r>
            <a:endParaRPr lang="en-US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2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Models for data; how are these related?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模型和数据如何关联？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818463D4-8814-1E33-6066-F5AD6F17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DFB368C-C435-2B5F-2392-62AAF7F3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36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2A34E-A834-5B18-111B-67360A105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4" y="1755344"/>
            <a:ext cx="8696951" cy="40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4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Background: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背景：指数族模型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6CB77088-EE45-98AC-3F98-15316F71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4EA708E-F924-405D-57D6-53D6D225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37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10FAF6-900A-50C7-F584-B24BCC5E1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2" y="1901687"/>
            <a:ext cx="8516516" cy="38021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DDA998-D0F8-BBB3-9D09-89639431CF94}"/>
              </a:ext>
            </a:extLst>
          </p:cNvPr>
          <p:cNvSpPr txBox="1"/>
          <p:nvPr/>
        </p:nvSpPr>
        <p:spPr>
          <a:xfrm>
            <a:off x="4856923" y="4671391"/>
            <a:ext cx="1550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充分统计量</a:t>
            </a:r>
          </a:p>
        </p:txBody>
      </p:sp>
    </p:spTree>
    <p:extLst>
      <p:ext uri="{BB962C8B-B14F-4D97-AF65-F5344CB8AC3E}">
        <p14:creationId xmlns:p14="http://schemas.microsoft.com/office/powerpoint/2010/main" val="349195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Background: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背景：指数族模型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1940B826-D2DD-43F5-34A4-F4D84032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284C9E6-48CC-0C16-BD8B-48AFEF31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38</a:t>
            </a:fld>
            <a:endParaRPr lang="en-SG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4CCD0E-0AB6-AEA8-DB9A-1ABC773EE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7" y="1613626"/>
            <a:ext cx="8095238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3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Background: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背景：指数族模型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74F39E50-D49B-F9F5-66E8-F39A0313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9A57728-7446-D702-0AE5-4121E521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39</a:t>
            </a:fld>
            <a:endParaRPr lang="en-SG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A1815-EFCB-22E9-76C1-AF580BC5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78" y="1595929"/>
            <a:ext cx="8138444" cy="45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Classification error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分类误差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7B93D9-95F0-A94F-3C93-5389BC487F5B}"/>
              </a:ext>
            </a:extLst>
          </p:cNvPr>
          <p:cNvSpPr txBox="1"/>
          <p:nvPr/>
        </p:nvSpPr>
        <p:spPr>
          <a:xfrm>
            <a:off x="199611" y="2957368"/>
            <a:ext cx="2915478" cy="1569660"/>
          </a:xfrm>
          <a:prstGeom prst="rect">
            <a:avLst/>
          </a:prstGeom>
          <a:solidFill>
            <a:srgbClr val="B000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Test example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测试样例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#1 Sushi was good!	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#2 The service is OK.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CE42E3-BCE6-B2A9-83E4-B159C6DB2741}"/>
              </a:ext>
            </a:extLst>
          </p:cNvPr>
          <p:cNvSpPr txBox="1"/>
          <p:nvPr/>
        </p:nvSpPr>
        <p:spPr>
          <a:xfrm>
            <a:off x="3101837" y="1479751"/>
            <a:ext cx="2915478" cy="6771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Learned Classifier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学习到的分类器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CDE819-A1EC-C6E8-70F1-6F3A11D24A50}"/>
              </a:ext>
            </a:extLst>
          </p:cNvPr>
          <p:cNvSpPr txBox="1"/>
          <p:nvPr/>
        </p:nvSpPr>
        <p:spPr>
          <a:xfrm>
            <a:off x="3319672" y="2219739"/>
            <a:ext cx="24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FF"/>
                </a:highlight>
              </a:rPr>
              <a:t>y1=</a:t>
            </a:r>
            <a:r>
              <a:rPr lang="zh-CN" altLang="en-US" sz="1800" dirty="0">
                <a:highlight>
                  <a:srgbClr val="FFFFFF"/>
                </a:highlight>
              </a:rPr>
              <a:t> ➕</a:t>
            </a:r>
            <a:r>
              <a:rPr lang="en-US" altLang="zh-CN" sz="1800" dirty="0">
                <a:highlight>
                  <a:srgbClr val="FFFFFF"/>
                </a:highlight>
              </a:rPr>
              <a:t>	       	    y2=</a:t>
            </a:r>
            <a:r>
              <a:rPr lang="zh-CN" altLang="en-US" sz="1800" dirty="0">
                <a:highlight>
                  <a:srgbClr val="FFFFFF"/>
                </a:highlight>
              </a:rPr>
              <a:t> ➕</a:t>
            </a:r>
            <a:endParaRPr lang="zh-CN" altLang="en-US" dirty="0">
              <a:highlight>
                <a:srgbClr val="FFFFFF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941E4A-72AD-3E4C-FC44-C3CC384B4C13}"/>
              </a:ext>
            </a:extLst>
          </p:cNvPr>
          <p:cNvSpPr txBox="1"/>
          <p:nvPr/>
        </p:nvSpPr>
        <p:spPr>
          <a:xfrm>
            <a:off x="3115089" y="5073453"/>
            <a:ext cx="2915478" cy="67710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Real Label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真实标签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86D1F2-1132-735A-1A76-E08CEB44480B}"/>
              </a:ext>
            </a:extLst>
          </p:cNvPr>
          <p:cNvSpPr txBox="1"/>
          <p:nvPr/>
        </p:nvSpPr>
        <p:spPr>
          <a:xfrm>
            <a:off x="3808449" y="3388255"/>
            <a:ext cx="1517374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#1</a:t>
            </a:r>
            <a:r>
              <a:rPr lang="zh-CN" altLang="en-US" sz="2000" dirty="0"/>
              <a:t>：</a:t>
            </a:r>
            <a:r>
              <a:rPr lang="en-US" altLang="zh-CN" sz="2000" dirty="0"/>
              <a:t>Correct</a:t>
            </a:r>
          </a:p>
          <a:p>
            <a:r>
              <a:rPr lang="en-US" altLang="zh-CN" sz="2000" dirty="0"/>
              <a:t>#2</a:t>
            </a:r>
            <a:r>
              <a:rPr lang="zh-CN" altLang="en-US" sz="2000" dirty="0"/>
              <a:t>：</a:t>
            </a:r>
            <a:r>
              <a:rPr lang="en-US" altLang="zh-CN" sz="2000" dirty="0"/>
              <a:t>Mistake</a:t>
            </a:r>
            <a:endParaRPr lang="zh-CN" altLang="en-US" sz="20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BEAAF39-70B8-44B5-AAD4-BFC4064DC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43518"/>
              </p:ext>
            </p:extLst>
          </p:nvPr>
        </p:nvGraphicFramePr>
        <p:xfrm>
          <a:off x="6267864" y="3374671"/>
          <a:ext cx="243757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786">
                  <a:extLst>
                    <a:ext uri="{9D8B030D-6E8A-4147-A177-3AD203B41FA5}">
                      <a16:colId xmlns:a16="http://schemas.microsoft.com/office/drawing/2014/main" val="22859319"/>
                    </a:ext>
                  </a:extLst>
                </a:gridCol>
                <a:gridCol w="1218786">
                  <a:extLst>
                    <a:ext uri="{9D8B030D-6E8A-4147-A177-3AD203B41FA5}">
                      <a16:colId xmlns:a16="http://schemas.microsoft.com/office/drawing/2014/main" val="2858675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Correct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35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Mistake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000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731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E028DA2-BB8F-4B48-65E0-6BA37B0FBCF1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3115089" y="3742198"/>
            <a:ext cx="6933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E404231-E442-3F88-8B71-B54ED00FFAE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562063" y="2589071"/>
            <a:ext cx="5073" cy="79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3743DE9-8367-FD33-0556-965CF17F9A29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4567136" y="4096141"/>
            <a:ext cx="5692" cy="977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A0D94A2-6F2B-AE3C-C648-7F23AF6A1297}"/>
              </a:ext>
            </a:extLst>
          </p:cNvPr>
          <p:cNvSpPr txBox="1"/>
          <p:nvPr/>
        </p:nvSpPr>
        <p:spPr>
          <a:xfrm>
            <a:off x="3324745" y="5866099"/>
            <a:ext cx="248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FF"/>
                </a:highlight>
              </a:rPr>
              <a:t>y1=</a:t>
            </a:r>
            <a:r>
              <a:rPr lang="zh-CN" altLang="en-US" sz="1800" dirty="0">
                <a:highlight>
                  <a:srgbClr val="FFFFFF"/>
                </a:highlight>
              </a:rPr>
              <a:t> ➕</a:t>
            </a:r>
            <a:r>
              <a:rPr lang="en-US" altLang="zh-CN" sz="1800" dirty="0">
                <a:highlight>
                  <a:srgbClr val="FFFFFF"/>
                </a:highlight>
              </a:rPr>
              <a:t>	       	    y2=</a:t>
            </a:r>
            <a:r>
              <a:rPr lang="zh-CN" altLang="en-US" sz="1800" dirty="0">
                <a:highlight>
                  <a:srgbClr val="FFFFFF"/>
                </a:highlight>
              </a:rPr>
              <a:t> ➖</a:t>
            </a:r>
            <a:endParaRPr lang="zh-CN" altLang="en-US" dirty="0">
              <a:highlight>
                <a:srgbClr val="FFFFFF"/>
              </a:highligh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C56F84-A660-DCF6-5E60-3FCC1C2C8E68}"/>
              </a:ext>
            </a:extLst>
          </p:cNvPr>
          <p:cNvSpPr txBox="1"/>
          <p:nvPr/>
        </p:nvSpPr>
        <p:spPr>
          <a:xfrm>
            <a:off x="6617082" y="4953892"/>
            <a:ext cx="1305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分类器无法获知真实的标签</a:t>
            </a:r>
          </a:p>
        </p:txBody>
      </p:sp>
    </p:spTree>
    <p:extLst>
      <p:ext uri="{BB962C8B-B14F-4D97-AF65-F5344CB8AC3E}">
        <p14:creationId xmlns:p14="http://schemas.microsoft.com/office/powerpoint/2010/main" val="2388164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Background: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背景：指数族模型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7DC056DE-0516-126B-96F0-C35555C5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FEDB3E9-6568-21B7-24C5-D3C76FAA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40</a:t>
            </a:fld>
            <a:endParaRPr lang="en-SG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E43AC-79B7-D06C-32F3-873F56A3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38" y="1502427"/>
            <a:ext cx="7343596" cy="46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Background: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背景：指数族模型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033ED9FE-5200-E633-7344-0FCDC60A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7BFFA41B-E85F-AAE0-A167-4E5B398A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41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8BDD0-ED2A-497B-A267-C7AF3EF7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409" y="1302721"/>
            <a:ext cx="6481623" cy="36888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76F839-5A0A-7914-7406-8075EBDB442E}"/>
              </a:ext>
            </a:extLst>
          </p:cNvPr>
          <p:cNvSpPr txBox="1"/>
          <p:nvPr/>
        </p:nvSpPr>
        <p:spPr>
          <a:xfrm>
            <a:off x="863662" y="4991604"/>
            <a:ext cx="740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0" dirty="0">
                <a:solidFill>
                  <a:srgbClr val="191B1F"/>
                </a:solidFill>
                <a:effectLst/>
                <a:latin typeface="-apple-system"/>
              </a:rPr>
              <a:t>常见的指数族分布</a:t>
            </a:r>
            <a:r>
              <a:rPr lang="zh-CN" altLang="en-US" sz="2400" b="0" i="0" dirty="0">
                <a:solidFill>
                  <a:srgbClr val="191B1F"/>
                </a:solidFill>
                <a:effectLst/>
                <a:latin typeface="-apple-system"/>
              </a:rPr>
              <a:t>：</a:t>
            </a:r>
            <a:r>
              <a:rPr lang="zh-CN" altLang="en-US" sz="2400" dirty="0">
                <a:solidFill>
                  <a:srgbClr val="191B1F"/>
                </a:solidFill>
                <a:latin typeface="-apple-system"/>
              </a:rPr>
              <a:t>高斯分布、伯努利分布、二项分布、泊松分布、</a:t>
            </a:r>
            <a:r>
              <a:rPr lang="en-US" altLang="zh-CN" sz="2400" dirty="0">
                <a:solidFill>
                  <a:srgbClr val="191B1F"/>
                </a:solidFill>
                <a:latin typeface="-apple-system"/>
              </a:rPr>
              <a:t>Beta </a:t>
            </a:r>
            <a:r>
              <a:rPr lang="zh-CN" altLang="en-US" sz="2400" dirty="0">
                <a:solidFill>
                  <a:srgbClr val="191B1F"/>
                </a:solidFill>
                <a:latin typeface="-apple-system"/>
              </a:rPr>
              <a:t>分布、</a:t>
            </a:r>
            <a:r>
              <a:rPr lang="en-US" altLang="zh-CN" sz="2400" dirty="0">
                <a:solidFill>
                  <a:srgbClr val="191B1F"/>
                </a:solidFill>
                <a:latin typeface="-apple-system"/>
              </a:rPr>
              <a:t>Dirichlet </a:t>
            </a:r>
            <a:r>
              <a:rPr lang="zh-CN" altLang="en-US" sz="2400" dirty="0">
                <a:solidFill>
                  <a:srgbClr val="191B1F"/>
                </a:solidFill>
                <a:latin typeface="-apple-system"/>
              </a:rPr>
              <a:t>分布、</a:t>
            </a:r>
            <a:r>
              <a:rPr lang="en-US" altLang="zh-CN" sz="2400" dirty="0">
                <a:solidFill>
                  <a:srgbClr val="191B1F"/>
                </a:solidFill>
                <a:latin typeface="-apple-system"/>
              </a:rPr>
              <a:t>Gamma </a:t>
            </a:r>
            <a:r>
              <a:rPr lang="zh-CN" altLang="en-US" sz="2400" dirty="0">
                <a:solidFill>
                  <a:srgbClr val="191B1F"/>
                </a:solidFill>
                <a:latin typeface="-apple-system"/>
              </a:rPr>
              <a:t>分布。</a:t>
            </a:r>
          </a:p>
        </p:txBody>
      </p:sp>
    </p:spTree>
    <p:extLst>
      <p:ext uri="{BB962C8B-B14F-4D97-AF65-F5344CB8AC3E}">
        <p14:creationId xmlns:p14="http://schemas.microsoft.com/office/powerpoint/2010/main" val="2076280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Expectation for exponential family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指数族模型的期望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F533FB97-4554-AE17-64B2-4AE978C65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2F8242A-B1DA-B7DC-CF81-0096BDF4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42</a:t>
            </a:fld>
            <a:endParaRPr lang="en-SG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7B9CF-B54F-7B5C-1799-9884372B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49" y="1861930"/>
            <a:ext cx="8704101" cy="39327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227FEF-3D4B-72D9-2184-1F611421F6EB}"/>
              </a:ext>
            </a:extLst>
          </p:cNvPr>
          <p:cNvSpPr txBox="1"/>
          <p:nvPr/>
        </p:nvSpPr>
        <p:spPr>
          <a:xfrm>
            <a:off x="5745645" y="2325756"/>
            <a:ext cx="276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正则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规范响应函数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4A5BE4-C576-8CAA-8B7D-04279187A553}"/>
              </a:ext>
            </a:extLst>
          </p:cNvPr>
          <p:cNvSpPr txBox="1"/>
          <p:nvPr/>
        </p:nvSpPr>
        <p:spPr>
          <a:xfrm>
            <a:off x="3777697" y="3366659"/>
            <a:ext cx="276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正则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规范连接函数</a:t>
            </a:r>
          </a:p>
        </p:txBody>
      </p:sp>
    </p:spTree>
    <p:extLst>
      <p:ext uri="{BB962C8B-B14F-4D97-AF65-F5344CB8AC3E}">
        <p14:creationId xmlns:p14="http://schemas.microsoft.com/office/powerpoint/2010/main" val="2162835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713107"/>
            <a:ext cx="87231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Generalized Linear Models (GLMs)</a:t>
            </a:r>
          </a:p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using Exponential Family Models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用指数族模型表示广义线性模型</a:t>
            </a:r>
            <a:endParaRPr lang="en-US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9526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Recipe for Generalized linear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广义线性模型配方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2C64A467-19EB-8ADF-98B0-F81C9FC7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6C5542C-2021-E1E0-7B6F-47F183E6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44</a:t>
            </a:fld>
            <a:endParaRPr lang="en-SG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259C59-28D7-A168-A02E-024EEE18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01" y="1841601"/>
            <a:ext cx="6824682" cy="3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63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Recipe for Generalized linear Models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广义线性模型配方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2C64A467-19EB-8ADF-98B0-F81C9FC7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6C5542C-2021-E1E0-7B6F-47F183E6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45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82C326-A5B8-2B4D-C4DB-387594C1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78" y="1934466"/>
            <a:ext cx="8138444" cy="37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8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Examples of GLMs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GLM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的例子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4">
            <a:extLst>
              <a:ext uri="{FF2B5EF4-FFF2-40B4-BE49-F238E27FC236}">
                <a16:creationId xmlns:a16="http://schemas.microsoft.com/office/drawing/2014/main" id="{B9801578-73FE-436E-5633-75B7E0D0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117EBFD-66D1-2ED9-A574-232BD0A2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91A6B-FB7C-52FD-CFDA-0073C793C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28" y="1895060"/>
            <a:ext cx="8632344" cy="38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713107"/>
            <a:ext cx="87231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Multiclass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 Classification</a:t>
            </a:r>
          </a:p>
          <a:p>
            <a:pPr algn="ctr"/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(aka </a:t>
            </a:r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softmax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 </a:t>
            </a:r>
            <a:r>
              <a:rPr lang="fr-FR" altLang="zh-CN" sz="4000" b="1" dirty="0" err="1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regression</a:t>
            </a:r>
            <a:r>
              <a:rPr lang="fr-FR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多分类（</a:t>
            </a:r>
            <a:r>
              <a:rPr lang="en-US" altLang="zh-CN" sz="3200" b="1" dirty="0" err="1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Softmax</a:t>
            </a:r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回归）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833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(aka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regression)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多分类（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占位符 4">
            <a:extLst>
              <a:ext uri="{FF2B5EF4-FFF2-40B4-BE49-F238E27FC236}">
                <a16:creationId xmlns:a16="http://schemas.microsoft.com/office/drawing/2014/main" id="{D319F644-7079-9561-4E10-FDA297D0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6929FC3-F9C8-C811-D8E5-E98F451E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48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82AE27-48CC-320C-7527-1177FD733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3" y="1414743"/>
            <a:ext cx="8314286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72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(aka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regression)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多分类（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占位符 4">
            <a:extLst>
              <a:ext uri="{FF2B5EF4-FFF2-40B4-BE49-F238E27FC236}">
                <a16:creationId xmlns:a16="http://schemas.microsoft.com/office/drawing/2014/main" id="{D319F644-7079-9561-4E10-FDA297D0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6929FC3-F9C8-C811-D8E5-E98F451E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49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0D18A8-0FF5-A921-31EE-3E1A80D61137}"/>
                  </a:ext>
                </a:extLst>
              </p:cNvPr>
              <p:cNvSpPr txBox="1"/>
              <p:nvPr/>
            </p:nvSpPr>
            <p:spPr>
              <a:xfrm>
                <a:off x="628650" y="1532235"/>
                <a:ext cx="7639050" cy="407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-apple-system"/>
                  </a:rPr>
                  <a:t>我们希望模型输出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-apple-system"/>
                  </a:rPr>
                  <a:t>可以视为属于类</a:t>
                </a:r>
                <a:r>
                  <a:rPr lang="en-US" altLang="zh-CN" sz="2000" dirty="0">
                    <a:latin typeface="-apple-system"/>
                  </a:rPr>
                  <a:t>j</a:t>
                </a:r>
                <a:r>
                  <a:rPr lang="zh-CN" altLang="en-US" sz="2000" dirty="0">
                    <a:latin typeface="-apple-system"/>
                  </a:rPr>
                  <a:t>的概率，然后选择具有最大输出值的类别</a:t>
                </a:r>
                <a:r>
                  <a:rPr lang="en-US" altLang="zh-CN" sz="2000" dirty="0">
                    <a:latin typeface="-apple-system"/>
                  </a:rPr>
                  <a:t>argmax y(j)</a:t>
                </a:r>
                <a:r>
                  <a:rPr lang="zh-CN" altLang="en-US" sz="2000" dirty="0">
                    <a:latin typeface="-apple-system"/>
                  </a:rPr>
                  <a:t>作为我们的预测。但我们不能将未规范化的</a:t>
                </a:r>
                <a:r>
                  <a:rPr lang="en-US" altLang="zh-CN" sz="2000" dirty="0">
                    <a:latin typeface="-apple-system"/>
                  </a:rPr>
                  <a:t>y</a:t>
                </a:r>
                <a:r>
                  <a:rPr lang="zh-CN" altLang="en-US" sz="2000" dirty="0">
                    <a:latin typeface="-apple-system"/>
                  </a:rPr>
                  <a:t>直接作为输出，因为将线性层的输出直接视为概率时会存在一些问题：</a:t>
                </a:r>
                <a:endParaRPr lang="en-US" altLang="zh-CN" sz="2000" dirty="0">
                  <a:latin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b="0" i="0" dirty="0">
                    <a:effectLst/>
                    <a:latin typeface="-apple-system"/>
                  </a:rPr>
                  <a:t>我们没有限制这些数字的总和为</a:t>
                </a:r>
                <a:r>
                  <a:rPr lang="en-US" altLang="zh-CN" sz="2000" b="0" i="0" dirty="0">
                    <a:effectLst/>
                    <a:latin typeface="-apple-system"/>
                  </a:rPr>
                  <a:t>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-apple-system"/>
                  </a:rPr>
                  <a:t>根据输入的不同，它们可以为负值</a:t>
                </a:r>
                <a:br>
                  <a:rPr lang="zh-CN" altLang="en-US" sz="2000" dirty="0">
                    <a:latin typeface="-apple-system"/>
                  </a:rPr>
                </a:br>
                <a:endParaRPr lang="en-US" altLang="zh-CN" sz="2000" dirty="0">
                  <a:latin typeface="-apple-system"/>
                </a:endParaRPr>
              </a:p>
              <a:p>
                <a:pPr algn="l"/>
                <a:r>
                  <a:rPr lang="zh-CN" altLang="en-US" sz="2000" dirty="0">
                    <a:latin typeface="-apple-system"/>
                  </a:rPr>
                  <a:t>引入</a:t>
                </a:r>
                <a:r>
                  <a:rPr lang="en-US" altLang="zh-CN" sz="2000" dirty="0" err="1">
                    <a:latin typeface="-apple-system"/>
                  </a:rPr>
                  <a:t>softmax</a:t>
                </a:r>
                <a:r>
                  <a:rPr lang="zh-CN" altLang="en-US" sz="2000" dirty="0">
                    <a:latin typeface="-apple-system"/>
                  </a:rPr>
                  <a:t>函数： </a:t>
                </a:r>
                <a:r>
                  <a:rPr lang="en-US" altLang="zh-CN" sz="2000" dirty="0" err="1">
                    <a:latin typeface="-apple-system"/>
                  </a:rPr>
                  <a:t>softmax</a:t>
                </a:r>
                <a:r>
                  <a:rPr lang="zh-CN" altLang="en-US" sz="2000" dirty="0">
                    <a:latin typeface="-apple-system"/>
                  </a:rPr>
                  <a:t>函数能够将未规范化的预测变换为</a:t>
                </a:r>
                <a:r>
                  <a:rPr lang="zh-CN" altLang="en-US" sz="2000" b="1" dirty="0">
                    <a:latin typeface="-apple-system"/>
                  </a:rPr>
                  <a:t>非负数</a:t>
                </a:r>
                <a:r>
                  <a:rPr lang="zh-CN" altLang="en-US" sz="2000" dirty="0">
                    <a:latin typeface="-apple-system"/>
                  </a:rPr>
                  <a:t>并且</a:t>
                </a:r>
                <a:r>
                  <a:rPr lang="zh-CN" altLang="en-US" sz="2000" b="1" dirty="0">
                    <a:latin typeface="-apple-system"/>
                  </a:rPr>
                  <a:t>总和为</a:t>
                </a:r>
                <a:r>
                  <a:rPr lang="en-US" altLang="zh-CN" sz="2000" b="1" dirty="0">
                    <a:latin typeface="-apple-system"/>
                  </a:rPr>
                  <a:t>1</a:t>
                </a:r>
                <a:r>
                  <a:rPr lang="zh-CN" altLang="en-US" sz="2000" dirty="0">
                    <a:latin typeface="-apple-system"/>
                  </a:rPr>
                  <a:t>，同时让模型保持</a:t>
                </a:r>
                <a:r>
                  <a:rPr lang="zh-CN" altLang="en-US" sz="2000" b="1" dirty="0">
                    <a:latin typeface="-apple-system"/>
                  </a:rPr>
                  <a:t>可导的性质</a:t>
                </a:r>
                <a:r>
                  <a:rPr lang="zh-CN" altLang="en-US" sz="2000" dirty="0">
                    <a:latin typeface="-apple-system"/>
                  </a:rPr>
                  <a:t>。注：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000" dirty="0">
                  <a:latin typeface="-apple-system"/>
                </a:endParaRPr>
              </a:p>
              <a:p>
                <a:pPr algn="l"/>
                <a:endParaRPr lang="zh-CN" altLang="en-US" dirty="0">
                  <a:latin typeface="-apple-system"/>
                </a:endParaRPr>
              </a:p>
              <a:p>
                <a:br>
                  <a:rPr lang="zh-CN" altLang="en-US" b="0" i="0" dirty="0">
                    <a:effectLst/>
                    <a:latin typeface="-apple-system"/>
                  </a:rPr>
                </a:b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60D18A8-0FF5-A921-31EE-3E1A80D6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32235"/>
                <a:ext cx="7639050" cy="4073679"/>
              </a:xfrm>
              <a:prstGeom prst="rect">
                <a:avLst/>
              </a:prstGeom>
              <a:blipFill>
                <a:blip r:embed="rId4"/>
                <a:stretch>
                  <a:fillRect l="-798" t="-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4975949-C3BC-BE9C-12BC-215210C89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72" y="4768762"/>
            <a:ext cx="753532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9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Classification error &amp; accuracy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分类误差 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&amp;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准确率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75FDCD-C1DE-B08F-1CE0-08F7D671947E}"/>
                  </a:ext>
                </a:extLst>
              </p:cNvPr>
              <p:cNvSpPr txBox="1"/>
              <p:nvPr/>
            </p:nvSpPr>
            <p:spPr>
              <a:xfrm>
                <a:off x="924339" y="1437056"/>
                <a:ext cx="7295322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错误率（</a:t>
                </a:r>
                <a:r>
                  <a:rPr lang="en-US" altLang="zh-CN" sz="2800" dirty="0"/>
                  <a:t>Error</a:t>
                </a:r>
                <a:r>
                  <a:rPr lang="zh-CN" altLang="en-US" sz="2800" dirty="0"/>
                  <a:t>）表示错误的比例</a:t>
                </a:r>
                <a:endParaRPr lang="en-US" altLang="zh-CN" sz="28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endParaRPr lang="en-US" altLang="zh-CN" sz="2400" dirty="0"/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zh-CN" altLang="en-US" sz="2400" dirty="0"/>
                  <a:t>最好的可能值为</a:t>
                </a:r>
                <a:r>
                  <a:rPr lang="en-US" altLang="zh-CN" sz="2400" dirty="0"/>
                  <a:t>0.0</a:t>
                </a:r>
              </a:p>
              <a:p>
                <a:pPr lvl="1"/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通常，计算准确率（</a:t>
                </a:r>
                <a:r>
                  <a:rPr lang="en-US" altLang="zh-CN" sz="2400" dirty="0"/>
                  <a:t>Accuracy</a:t>
                </a:r>
                <a:r>
                  <a:rPr lang="zh-CN" altLang="en-US" sz="2400" dirty="0"/>
                  <a:t>）</a:t>
                </a:r>
                <a:endParaRPr lang="en-US" altLang="zh-CN" sz="2400" dirty="0"/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:r>
                  <a:rPr lang="zh-CN" altLang="en-US" sz="2400" dirty="0"/>
                  <a:t>正确预测的比例</a:t>
                </a:r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endParaRPr lang="en-US" altLang="zh-CN" sz="24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400" dirty="0"/>
                  <a:t>最好的可能值为</a:t>
                </a:r>
                <a:r>
                  <a:rPr lang="en-US" altLang="zh-CN" sz="2400" dirty="0"/>
                  <a:t>1.0</a:t>
                </a:r>
              </a:p>
              <a:p>
                <a:pPr marL="742950" lvl="1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75FDCD-C1DE-B08F-1CE0-08F7D671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39" y="1437056"/>
                <a:ext cx="7295322" cy="5232202"/>
              </a:xfrm>
              <a:prstGeom prst="rect">
                <a:avLst/>
              </a:prstGeom>
              <a:blipFill>
                <a:blip r:embed="rId4"/>
                <a:stretch>
                  <a:fillRect l="-1505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1D7D2DB-6BDD-97F9-E6B4-3C765090957E}"/>
                  </a:ext>
                </a:extLst>
              </p:cNvPr>
              <p:cNvSpPr txBox="1"/>
              <p:nvPr/>
            </p:nvSpPr>
            <p:spPr>
              <a:xfrm>
                <a:off x="1497602" y="4645758"/>
                <a:ext cx="6139068" cy="6674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correct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𝑠𝑒𝑛𝑡𝑒𝑛𝑐𝑒𝑠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1D7D2DB-6BDD-97F9-E6B4-3C7650909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02" y="4645758"/>
                <a:ext cx="6139068" cy="667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2A7D5B-C25A-8A0D-16C1-58947FE867CC}"/>
                  </a:ext>
                </a:extLst>
              </p:cNvPr>
              <p:cNvSpPr txBox="1"/>
              <p:nvPr/>
            </p:nvSpPr>
            <p:spPr>
              <a:xfrm>
                <a:off x="1497602" y="2041408"/>
                <a:ext cx="6139068" cy="6674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𝑚𝑖𝑠𝑡𝑎𝑘𝑒𝑠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𝑠𝑒𝑛𝑡𝑒𝑛𝑐𝑒𝑠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2A7D5B-C25A-8A0D-16C1-58947FE8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02" y="2041408"/>
                <a:ext cx="6139068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BC73BB4-4BBA-A725-9D50-AF14A2DE5058}"/>
              </a:ext>
            </a:extLst>
          </p:cNvPr>
          <p:cNvSpPr txBox="1"/>
          <p:nvPr/>
        </p:nvSpPr>
        <p:spPr>
          <a:xfrm>
            <a:off x="5075231" y="2833243"/>
            <a:ext cx="276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在测试集（</a:t>
            </a:r>
            <a:r>
              <a:rPr lang="en-US" altLang="zh-CN" b="1" dirty="0"/>
              <a:t>Test Set</a:t>
            </a:r>
            <a:r>
              <a:rPr lang="zh-CN" altLang="en-US" b="1" dirty="0"/>
              <a:t>）评估</a:t>
            </a:r>
          </a:p>
        </p:txBody>
      </p:sp>
    </p:spTree>
    <p:extLst>
      <p:ext uri="{BB962C8B-B14F-4D97-AF65-F5344CB8AC3E}">
        <p14:creationId xmlns:p14="http://schemas.microsoft.com/office/powerpoint/2010/main" val="979605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(aka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regression)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多分类（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日期占位符 4">
            <a:extLst>
              <a:ext uri="{FF2B5EF4-FFF2-40B4-BE49-F238E27FC236}">
                <a16:creationId xmlns:a16="http://schemas.microsoft.com/office/drawing/2014/main" id="{D319F644-7079-9561-4E10-FDA297D0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6929FC3-F9C8-C811-D8E5-E98F451E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50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0D18A8-0FF5-A921-31EE-3E1A80D61137}"/>
              </a:ext>
            </a:extLst>
          </p:cNvPr>
          <p:cNvSpPr txBox="1"/>
          <p:nvPr/>
        </p:nvSpPr>
        <p:spPr>
          <a:xfrm>
            <a:off x="628650" y="1532235"/>
            <a:ext cx="76390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这里，对于所有的</a:t>
            </a:r>
            <a:r>
              <a:rPr lang="en-US" altLang="zh-CN" sz="2000" dirty="0"/>
              <a:t>j</a:t>
            </a:r>
            <a:r>
              <a:rPr lang="zh-CN" altLang="en-US" sz="2000" dirty="0"/>
              <a:t>总有</a:t>
            </a:r>
            <a:r>
              <a:rPr lang="en-US" altLang="zh-CN" sz="2000" dirty="0"/>
              <a:t>0≤y(j)≤1</a:t>
            </a:r>
            <a:r>
              <a:rPr lang="zh-CN" altLang="en-US" sz="2000" dirty="0"/>
              <a:t>。因此，</a:t>
            </a:r>
            <a:r>
              <a:rPr lang="en-US" altLang="zh-CN" sz="2000" dirty="0"/>
              <a:t>y</a:t>
            </a:r>
            <a:r>
              <a:rPr lang="zh-CN" altLang="en-US" sz="2000" dirty="0"/>
              <a:t>可以视为一个正确的概率分布，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不会改变未规范化的预测</a:t>
            </a:r>
            <a:r>
              <a:rPr lang="en-US" altLang="zh-CN" sz="2000" dirty="0"/>
              <a:t>o</a:t>
            </a:r>
            <a:r>
              <a:rPr lang="zh-CN" altLang="en-US" sz="2000" dirty="0"/>
              <a:t>之间的大小次序，只会确定分配给每个类别的概率。因此，在预测过程中，我们仍然可以用下式来选择最有可能得类别。</a:t>
            </a:r>
            <a:endParaRPr lang="zh-CN" altLang="en-US" sz="2000" dirty="0">
              <a:latin typeface="-apple-system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尽管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是一个非线性函数，但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回归的输出仍然由输入特征的线性变换决定。因此，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回归是一个线性模型。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F9BAA0-A008-67E0-C8D3-7FF110F8A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250" y="2892724"/>
            <a:ext cx="482984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1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(aka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regression)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多分类（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B38193EB-8282-7A30-B746-FBDA47E3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47FBD-EA89-9522-E616-B925A30F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51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65A1C6-ACD1-13A1-63FE-CC5A8F40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95" y="1492679"/>
            <a:ext cx="8739809" cy="45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4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Multiclass Classification (aka </a:t>
            </a:r>
            <a:r>
              <a:rPr lang="en-US" altLang="zh-CN" sz="2800" b="1" dirty="0" err="1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 regression)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多分类（</a:t>
            </a:r>
            <a:r>
              <a:rPr lang="en-US" altLang="zh-CN" sz="2800" b="1" dirty="0" err="1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Softmax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4">
            <a:extLst>
              <a:ext uri="{FF2B5EF4-FFF2-40B4-BE49-F238E27FC236}">
                <a16:creationId xmlns:a16="http://schemas.microsoft.com/office/drawing/2014/main" id="{B38193EB-8282-7A30-B746-FBDA47E3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47FBD-EA89-9522-E616-B925A30F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52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79480F-68F5-11DC-379D-A9BE0CFA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0" y="1589228"/>
            <a:ext cx="8351971" cy="46810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006E2F-C51E-CE51-1B41-39CC51ABC60C}"/>
              </a:ext>
            </a:extLst>
          </p:cNvPr>
          <p:cNvSpPr txBox="1"/>
          <p:nvPr/>
        </p:nvSpPr>
        <p:spPr>
          <a:xfrm>
            <a:off x="916553" y="4234070"/>
            <a:ext cx="97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交叉熵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075238-0E62-99B5-3966-E195A8FA812D}"/>
              </a:ext>
            </a:extLst>
          </p:cNvPr>
          <p:cNvSpPr txBox="1"/>
          <p:nvPr/>
        </p:nvSpPr>
        <p:spPr>
          <a:xfrm>
            <a:off x="7058935" y="3833960"/>
            <a:ext cx="97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*(-1)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2667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9F9EC0-5D5A-F7CF-AF15-199D91806D35}"/>
              </a:ext>
            </a:extLst>
          </p:cNvPr>
          <p:cNvSpPr txBox="1"/>
          <p:nvPr/>
        </p:nvSpPr>
        <p:spPr>
          <a:xfrm>
            <a:off x="502030" y="1281115"/>
            <a:ext cx="813020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Recognize exponential family models, and some of their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Recognize how exponential family models are related to 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Recognize some special cases of exponential family models for regression, (binary, multiclass) classification, count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Inference and learning for 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Familiar with SOFTMAX and CROSSENTROPY for multiclass classification</a:t>
            </a:r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4F6A5E86-CFBD-84BE-62D9-5F57FCF9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08FE5EE3-247B-679E-3ACE-AAB7B2FD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8879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181111"/>
            <a:ext cx="87231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3200" b="1" dirty="0"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Stochastic gradient ascent/descent:</a:t>
            </a:r>
          </a:p>
          <a:p>
            <a:pPr algn="ctr"/>
            <a:r>
              <a:rPr lang="en-US" altLang="zh-CN" sz="36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Learning, one data point at a time</a:t>
            </a:r>
          </a:p>
          <a:p>
            <a:pPr algn="ctr"/>
            <a:r>
              <a:rPr lang="zh-CN" altLang="en-US" sz="28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随机梯度上升</a:t>
            </a:r>
            <a:r>
              <a:rPr lang="en-US" altLang="zh-CN" sz="28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/</a:t>
            </a:r>
            <a:r>
              <a:rPr lang="zh-CN" altLang="en-US" sz="28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下降：一次学习一个数据点</a:t>
            </a:r>
            <a:endParaRPr lang="en-US" altLang="zh-CN" sz="36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US" altLang="zh-CN" sz="4000" b="1" dirty="0">
              <a:solidFill>
                <a:srgbClr val="7030A0"/>
              </a:solidFill>
              <a:latin typeface="STZhongsong" panose="02010600040101010101" pitchFamily="2" charset="-122"/>
              <a:ea typeface="STZhongsong" panose="02010600040101010101" pitchFamily="2" charset="-122"/>
              <a:cs typeface="Calibri" panose="020F0502020204030204" pitchFamily="34" charset="0"/>
            </a:endParaRP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6586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gradient ascent is slow…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为什么梯度上升缓慢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4">
            <a:extLst>
              <a:ext uri="{FF2B5EF4-FFF2-40B4-BE49-F238E27FC236}">
                <a16:creationId xmlns:a16="http://schemas.microsoft.com/office/drawing/2014/main" id="{2C474985-4BE1-7626-73A8-1ED9B621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B6BF1FE-FB4B-775E-C69F-925311FE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55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FEEBA3-BF7B-D664-BD22-824BF319D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8" y="2153478"/>
            <a:ext cx="7750041" cy="34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3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gradient ascent is slow…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为什么梯度上升缓慢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77AE9-C2B5-B626-95E4-D3BE92D4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ECE1B1-9E7C-98AC-9100-7E7DE53A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56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AD8255-6D7A-60C9-3805-9C04D27F6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3" y="1683511"/>
            <a:ext cx="8309113" cy="40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51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gradient ascent is slow…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为什么梯度上升缓慢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4">
            <a:extLst>
              <a:ext uri="{FF2B5EF4-FFF2-40B4-BE49-F238E27FC236}">
                <a16:creationId xmlns:a16="http://schemas.microsoft.com/office/drawing/2014/main" id="{6CA070A9-1DAA-744D-2AD6-D2F69A18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C764128-9120-781E-5B29-60F21D5D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57</a:t>
            </a:fld>
            <a:endParaRPr lang="en-SG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85A5BD-8DB0-7B9C-7E9D-88BEA3215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1" y="1613174"/>
            <a:ext cx="8323809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2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Stochastic gradient ascent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随机梯度上升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4">
            <a:extLst>
              <a:ext uri="{FF2B5EF4-FFF2-40B4-BE49-F238E27FC236}">
                <a16:creationId xmlns:a16="http://schemas.microsoft.com/office/drawing/2014/main" id="{AF55F0EF-716F-7282-A740-844EE77CA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FC5EFAA-4EC4-22C5-1E1C-34387283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58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1618DD-D2C6-EBED-9C5B-CA078BA8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68" y="1914939"/>
            <a:ext cx="8779210" cy="39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Stochastic gradient ascent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随机梯度上升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4">
            <a:extLst>
              <a:ext uri="{FF2B5EF4-FFF2-40B4-BE49-F238E27FC236}">
                <a16:creationId xmlns:a16="http://schemas.microsoft.com/office/drawing/2014/main" id="{2547AB55-CBF3-6A36-56E4-4EFD0C2A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A178626-B076-2A72-2BBC-BF4DBD49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59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C727F-E97F-68AC-2879-7C0EE5C4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31" y="1541650"/>
            <a:ext cx="7368209" cy="46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What’s a good accuracy?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什么是好的准确率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</a:t>
            </a:fld>
            <a:endParaRPr lang="en-SG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C0ECBE-8912-EED0-C618-FCDB97242DB1}"/>
              </a:ext>
            </a:extLst>
          </p:cNvPr>
          <p:cNvSpPr txBox="1"/>
          <p:nvPr/>
        </p:nvSpPr>
        <p:spPr>
          <a:xfrm>
            <a:off x="478840" y="1323416"/>
            <a:ext cx="8176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如果你只是随机猜</a:t>
            </a:r>
            <a:r>
              <a:rPr lang="en-US" altLang="zh-CN" sz="2800" dirty="0"/>
              <a:t>…</a:t>
            </a:r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对于二元分类：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平均来说，你将答对一半！准确率</a:t>
            </a:r>
            <a:r>
              <a:rPr lang="en-US" altLang="zh-CN" sz="2000" dirty="0"/>
              <a:t>=0.5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如果有</a:t>
            </a:r>
            <a:r>
              <a:rPr lang="en-US" altLang="zh-CN" sz="2000" dirty="0"/>
              <a:t>k</a:t>
            </a:r>
            <a:r>
              <a:rPr lang="zh-CN" altLang="en-US" sz="2000" dirty="0"/>
              <a:t>个类别：准确率</a:t>
            </a:r>
            <a:r>
              <a:rPr lang="en-US" altLang="zh-CN" sz="2000" dirty="0"/>
              <a:t>=1/k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三个类别：</a:t>
            </a:r>
            <a:r>
              <a:rPr lang="en-US" altLang="zh-CN" sz="2000" dirty="0"/>
              <a:t>1/3</a:t>
            </a:r>
            <a:r>
              <a:rPr lang="zh-CN" altLang="en-US" sz="2000" dirty="0"/>
              <a:t>；四个类别：</a:t>
            </a:r>
            <a:r>
              <a:rPr lang="en-US" altLang="zh-CN" sz="2000" dirty="0"/>
              <a:t>1/4	……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E879AD-7B65-10C0-AADB-32C4B98AA156}"/>
              </a:ext>
            </a:extLst>
          </p:cNvPr>
          <p:cNvSpPr txBox="1"/>
          <p:nvPr/>
        </p:nvSpPr>
        <p:spPr>
          <a:xfrm>
            <a:off x="578622" y="4178437"/>
            <a:ext cx="7770248" cy="8309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最坏的来说，你的方法至少应该超过随机猜，否则通常毫无意义。</a:t>
            </a:r>
          </a:p>
        </p:txBody>
      </p:sp>
    </p:spTree>
    <p:extLst>
      <p:ext uri="{BB962C8B-B14F-4D97-AF65-F5344CB8AC3E}">
        <p14:creationId xmlns:p14="http://schemas.microsoft.com/office/powerpoint/2010/main" val="1680572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Stochastic gradient ascent for logistic regression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Logistic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回归的随机梯度上升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7E57A-EC76-D4C2-A77C-F7F784CE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A9FA4F-8D60-3F79-DAE1-C928E19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60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292453-E18C-2CEF-1C3D-23B37D88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0" y="2039011"/>
            <a:ext cx="8468139" cy="3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75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Stochastic gradient for L2‐regularized objective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L2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正则化目标的随机梯度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C7E57A-EC76-D4C2-A77C-F7F784CE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A9FA4F-8D60-3F79-DAE1-C928E19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61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479145-2030-1AF8-FF2C-B04ABB3DF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05" y="1819639"/>
            <a:ext cx="8600661" cy="42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9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Comparing computational time per step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比较每一步的计算时间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126F10-C39A-295F-9A75-099A14E8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BFDE7-C517-A6F6-EAFA-9FD34937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A702E6E-94CB-4918-8E4A-02DA56569B2B}" type="slidenum">
              <a:rPr lang="en-SG" smtClean="0"/>
              <a:t>62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2D15F2-60EF-BFC0-42C6-BB35FB9C6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83" y="1756483"/>
            <a:ext cx="8561905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4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Which one is better??? Depends…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哪一个更好？取决于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…</a:t>
            </a:r>
            <a:endParaRPr lang="zh-CN" altLang="en-US" sz="2800" b="1" dirty="0">
              <a:solidFill>
                <a:schemeClr val="accent4"/>
              </a:solidFill>
              <a:latin typeface="+mn-lt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3BBD26-58BC-BBC2-DAD3-0C32D4F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74" y="2283952"/>
            <a:ext cx="8700052" cy="28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39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 of stochastic gradient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BA786A-1C50-8EDB-E759-14704907F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7" y="1603205"/>
            <a:ext cx="7785793" cy="42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07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507694"/>
            <a:ext cx="87231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Why would stochastic gradient ever work???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随机梯度为何有效？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1933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would stochastic gradient ever work???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随机梯度为何有效？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66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A4175B-6A28-0242-9EB8-C4DBC9D3328A}"/>
              </a:ext>
            </a:extLst>
          </p:cNvPr>
          <p:cNvSpPr txBox="1"/>
          <p:nvPr/>
        </p:nvSpPr>
        <p:spPr>
          <a:xfrm>
            <a:off x="723901" y="1435411"/>
            <a:ext cx="61606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Gradient is direction of steepest ascent</a:t>
            </a:r>
            <a:endParaRPr lang="en-US" altLang="zh-CN" sz="2800" b="1" dirty="0"/>
          </a:p>
          <a:p>
            <a:r>
              <a:rPr lang="zh-CN" altLang="en-US" sz="2400" dirty="0"/>
              <a:t>梯度是上升最陡的方向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F282376-DFEC-0CD0-22F1-128033B34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79" y="2424891"/>
            <a:ext cx="6875551" cy="34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70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would stochastic gradient ever work???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随机梯度为何有效？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67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A4175B-6A28-0242-9EB8-C4DBC9D3328A}"/>
              </a:ext>
            </a:extLst>
          </p:cNvPr>
          <p:cNvSpPr txBox="1"/>
          <p:nvPr/>
        </p:nvSpPr>
        <p:spPr>
          <a:xfrm>
            <a:off x="723899" y="1435411"/>
            <a:ext cx="7711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In ML, steepest direction is sum of “little directions” from each data point</a:t>
            </a:r>
          </a:p>
          <a:p>
            <a:r>
              <a:rPr lang="zh-CN" altLang="en-US" sz="2400" dirty="0"/>
              <a:t>在机器学习中，最陡的方向是每个数据点“小方向”之和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F8F32B-85A3-4A59-6A05-22B6D340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56" y="3008236"/>
            <a:ext cx="7205822" cy="31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41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would stochastic gradient ever work???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随机梯度为何有效？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68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A4175B-6A28-0242-9EB8-C4DBC9D3328A}"/>
              </a:ext>
            </a:extLst>
          </p:cNvPr>
          <p:cNvSpPr txBox="1"/>
          <p:nvPr/>
        </p:nvSpPr>
        <p:spPr>
          <a:xfrm>
            <a:off x="723899" y="1435411"/>
            <a:ext cx="7711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Stochastic gradient: Pick a data point and move in direction</a:t>
            </a:r>
          </a:p>
          <a:p>
            <a:r>
              <a:rPr lang="zh-CN" altLang="en-US" sz="2400" dirty="0"/>
              <a:t>随机梯度：选一个数据点，向这个方向移动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566449-75C6-F722-9218-6BE4843F6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04" y="2882591"/>
            <a:ext cx="7768991" cy="32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12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Why would stochastic gradient ever work???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随机梯度为何有效？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69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2BE805-923D-3D73-F149-CD80FEC6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8" y="1539659"/>
            <a:ext cx="8428383" cy="46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What’s a good accuracy?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什么是好的准确率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</a:t>
            </a:fld>
            <a:endParaRPr lang="en-SG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C0ECBE-8912-EED0-C618-FCDB97242DB1}"/>
              </a:ext>
            </a:extLst>
          </p:cNvPr>
          <p:cNvSpPr txBox="1"/>
          <p:nvPr/>
        </p:nvSpPr>
        <p:spPr>
          <a:xfrm>
            <a:off x="478840" y="1323416"/>
            <a:ext cx="8176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Is a classifier with 90% accuracy good? Depends…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B0B1B-0789-5DFB-621D-D471115D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2032068"/>
            <a:ext cx="5810608" cy="39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7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Convergence paths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收敛路径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70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DA1F1-F3CC-4570-84F8-F4756A4D8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26" y="2272114"/>
            <a:ext cx="8444947" cy="32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56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Stochastic gradient convergence is “noisy”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随机梯度的收敛有“噪声”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71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044513-C989-DC6D-02EA-944654E1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6" y="1653345"/>
            <a:ext cx="8196470" cy="417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108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Eventually, gradient catches up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最后，梯度达到同样水平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72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6ED0F9-76F5-1FB3-53B6-1DDA234F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1" y="1723296"/>
            <a:ext cx="8640417" cy="41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7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84408"/>
            <a:ext cx="9143999" cy="826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The last coefficients may be really good or really bad!!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最后的系数可能很好或很差！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73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D0165-A7E0-B169-D9EB-14CA2DC8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04" y="1750461"/>
            <a:ext cx="8557591" cy="413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1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 of why stochastic gradient works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总结为什么随机梯度有效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BD2C46-BA84-50B6-9622-66E830AE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14" y="1438435"/>
            <a:ext cx="7174443" cy="47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03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507694"/>
            <a:ext cx="87231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Online learning: Fitting models from streaming data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在线学习：用流式数据拟合模型</a:t>
            </a:r>
          </a:p>
          <a:p>
            <a:pPr algn="ctr"/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440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Batch vs online learning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批学习</a:t>
            </a:r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 VS 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在线学习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76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CD1543-D8DB-D3AD-F9A8-E5701138B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07" y="2338974"/>
            <a:ext cx="2714800" cy="32192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0622AE-9AA7-2DC9-7118-8E9CD5A1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782" y="2408824"/>
            <a:ext cx="5226230" cy="14202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FBE797-349F-CEF0-8BF2-23FD5AE0B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650" y="3885231"/>
            <a:ext cx="612853" cy="394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626A4B-5840-B611-971A-C56343219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500" y="3885230"/>
            <a:ext cx="612853" cy="3947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5B9B66-4844-B82F-8B1C-E81048256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885230"/>
            <a:ext cx="612853" cy="3947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97662A-5AC5-BA35-56AB-6A31C9D02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200" y="3885229"/>
            <a:ext cx="612853" cy="3947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BCB6E1-401C-5A40-168D-1A122DB38F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58" y="4418087"/>
            <a:ext cx="3289392" cy="13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Online learning example: Ad targeting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在线学习例子：广告投放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77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DEE958-C770-2B90-DF07-4E747010B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665" y="2444612"/>
            <a:ext cx="580300" cy="904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91F733-870C-AB9A-80E1-4B40D9669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9007" y="1763184"/>
            <a:ext cx="2971916" cy="2371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CECE0C-FD4A-B2DF-C7CE-D36535C4A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537" y="3483436"/>
            <a:ext cx="2384950" cy="27389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FF2682-2B19-F8DD-FC5F-A2DAE5A4E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639" y="3850773"/>
            <a:ext cx="4924425" cy="25055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8C2E3A-D52F-DC8F-8998-99D2DF2E0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535" y="1763184"/>
            <a:ext cx="2962588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SGA can be used for online learning!!!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SGA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可以用于在线学习！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78</a:t>
            </a:fld>
            <a:endParaRPr lang="en-SG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A3812-5FCB-8768-4E24-501BF872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65" y="1696279"/>
            <a:ext cx="5822670" cy="44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72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 of online learning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在线学习总结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79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42A53-8D13-C106-B97B-2A930AE5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74" y="1470992"/>
            <a:ext cx="6327124" cy="47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What’s a good accuracy?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什么是好的准确率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</a:t>
            </a:fld>
            <a:endParaRPr lang="en-SG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C0ECBE-8912-EED0-C618-FCDB97242DB1}"/>
              </a:ext>
            </a:extLst>
          </p:cNvPr>
          <p:cNvSpPr txBox="1"/>
          <p:nvPr/>
        </p:nvSpPr>
        <p:spPr>
          <a:xfrm>
            <a:off x="372822" y="1884368"/>
            <a:ext cx="85591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评价报告中的准确率：</a:t>
            </a:r>
            <a:endParaRPr lang="en-US" altLang="zh-CN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是否存在类别的不均衡性</a:t>
            </a:r>
            <a:r>
              <a:rPr lang="en-US" altLang="zh-CN" sz="2400" dirty="0"/>
              <a:t>(class imbalance)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和简单</a:t>
            </a:r>
            <a:r>
              <a:rPr lang="en-US" altLang="zh-CN" sz="2400" dirty="0"/>
              <a:t>Baseline</a:t>
            </a:r>
            <a:r>
              <a:rPr lang="zh-CN" altLang="en-US" sz="2400" dirty="0"/>
              <a:t>方法对比的结果？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随机猜测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主要的类别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…</a:t>
            </a:r>
          </a:p>
          <a:p>
            <a:r>
              <a:rPr lang="zh-CN" altLang="en-US" sz="2800" b="1" dirty="0"/>
              <a:t>更重要的是，什么样的准确率是应用所需？</a:t>
            </a:r>
            <a:endParaRPr lang="en-US" altLang="zh-CN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多高的准确率足够满足用户体验？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判断错误后会造成多大影响？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50414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 of stochastic gradient descent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随机梯度下降总结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80</a:t>
            </a:fld>
            <a:endParaRPr lang="en-SG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974E9D-FF8D-EF9B-D90A-786B36A3EC2F}"/>
              </a:ext>
            </a:extLst>
          </p:cNvPr>
          <p:cNvSpPr txBox="1"/>
          <p:nvPr/>
        </p:nvSpPr>
        <p:spPr>
          <a:xfrm>
            <a:off x="493485" y="1320800"/>
            <a:ext cx="78594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Significantly speedup learning algorithm using stochastic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Describe intuition behind why stochastic gradient 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Apply stochastic gradient in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Describe online learning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Relate stochastic gradient to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1857256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6">
            <a:extLst>
              <a:ext uri="{FF2B5EF4-FFF2-40B4-BE49-F238E27FC236}">
                <a16:creationId xmlns:a16="http://schemas.microsoft.com/office/drawing/2014/main" id="{0F249FFC-7242-1444-84BE-7CBEBEC51ED4}"/>
              </a:ext>
            </a:extLst>
          </p:cNvPr>
          <p:cNvCxnSpPr>
            <a:cxnSpLocks/>
          </p:cNvCxnSpPr>
          <p:nvPr/>
        </p:nvCxnSpPr>
        <p:spPr>
          <a:xfrm>
            <a:off x="179462" y="1126701"/>
            <a:ext cx="862911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50C08A7-7AC6-E61D-CA18-9548337FBC7A}"/>
              </a:ext>
            </a:extLst>
          </p:cNvPr>
          <p:cNvSpPr/>
          <p:nvPr/>
        </p:nvSpPr>
        <p:spPr>
          <a:xfrm>
            <a:off x="288422" y="2713107"/>
            <a:ext cx="87231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030A0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Stochastic gradient descent more formally</a:t>
            </a:r>
          </a:p>
          <a:p>
            <a:pPr algn="ctr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  <a:cs typeface="Calibri" panose="020F0502020204030204" pitchFamily="34" charset="0"/>
              </a:rPr>
              <a:t>更正式的随机梯度下降</a:t>
            </a:r>
            <a:endParaRPr lang="en-SG" altLang="zh-CN" sz="2400" b="1" dirty="0">
              <a:solidFill>
                <a:schemeClr val="tx1">
                  <a:lumMod val="50000"/>
                  <a:lumOff val="50000"/>
                </a:schemeClr>
              </a:solidFill>
              <a:ea typeface="华文中宋" panose="02010600040101010101" pitchFamily="2" charset="-122"/>
            </a:endParaRPr>
          </a:p>
        </p:txBody>
      </p:sp>
      <p:pic>
        <p:nvPicPr>
          <p:cNvPr id="8" name="Picture 4" descr="University of Science and Technology of China - Wikipedia">
            <a:extLst>
              <a:ext uri="{FF2B5EF4-FFF2-40B4-BE49-F238E27FC236}">
                <a16:creationId xmlns:a16="http://schemas.microsoft.com/office/drawing/2014/main" id="{D315FCA1-4E1D-EE0E-1A9F-FBC963D7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422" y="162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656FD5-5F82-211E-3375-CAF03BFB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7DD-AFB4-456F-A9BA-7F4895381FAE}" type="datetime1">
              <a:rPr lang="zh-CN" altLang="en-US" smtClean="0"/>
              <a:t>2024/10/13</a:t>
            </a:fld>
            <a:endParaRPr lang="en-SG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89D5EB-9BA1-FE67-0999-22FA3E2F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3363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Learning Problems as Expectations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将学习问题看作期望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82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E61B6-4A5B-BA13-C423-FB4709E7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2" y="1169020"/>
            <a:ext cx="7534200" cy="50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4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Gradient Ascent in Terms of Expectations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期望角度的梯度上升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83</a:t>
            </a:fld>
            <a:endParaRPr lang="en-SG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22B9A5-D779-F851-03B5-4A53C64C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56" y="1556468"/>
            <a:ext cx="6975728" cy="4274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F9EF2B-BD37-8CF2-5FD4-D8F326C3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5113" y="2979847"/>
            <a:ext cx="3655239" cy="749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CC5417-AF36-0FC7-1B8C-4CB1E6FCF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123" y="4352112"/>
            <a:ext cx="496321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00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SGD: Stochastic Gradient Ascent (or Descent)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SGD:</a:t>
            </a:r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 随机梯度上升（或下降）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84</a:t>
            </a:fld>
            <a:endParaRPr lang="en-SG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65873E-5AB1-C1AA-CD9C-BA6F1C71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49" y="1448110"/>
            <a:ext cx="7003774" cy="47117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FCA7A8-AA1C-5586-423E-CBD74C3B4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369" y="2722880"/>
            <a:ext cx="5077534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9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63633"/>
            <a:ext cx="9143999" cy="8679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Summary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总结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85</a:t>
            </a:fld>
            <a:endParaRPr lang="en-SG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ECAF90-9676-804D-C4FC-20BF9E831476}"/>
              </a:ext>
            </a:extLst>
          </p:cNvPr>
          <p:cNvSpPr txBox="1"/>
          <p:nvPr/>
        </p:nvSpPr>
        <p:spPr>
          <a:xfrm>
            <a:off x="788504" y="1636643"/>
            <a:ext cx="76398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本节课的重点内容：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分类器评估（</a:t>
            </a:r>
            <a:r>
              <a:rPr lang="en-US" altLang="zh-CN" sz="2400" dirty="0"/>
              <a:t>FP,</a:t>
            </a:r>
            <a:r>
              <a:rPr lang="zh-CN" altLang="en-US" sz="2400" dirty="0"/>
              <a:t> </a:t>
            </a:r>
            <a:r>
              <a:rPr lang="en-US" altLang="zh-CN" sz="2400" dirty="0"/>
              <a:t>FN, etc.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编码方式 （</a:t>
            </a:r>
            <a:r>
              <a:rPr lang="en-US" altLang="zh-CN" sz="2400" dirty="0"/>
              <a:t>One-hot </a:t>
            </a:r>
            <a:r>
              <a:rPr lang="zh-CN" altLang="en-US" sz="2400" dirty="0"/>
              <a:t>编码</a:t>
            </a:r>
            <a:r>
              <a:rPr lang="en-US" altLang="zh-CN" sz="2400" dirty="0"/>
              <a:t>, etc.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Softmax</a:t>
            </a:r>
            <a:r>
              <a:rPr lang="zh-CN" altLang="en-US" sz="2400" dirty="0"/>
              <a:t>回归与多分类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广义线性模型，指数族函数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梯度上升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下降</a:t>
            </a:r>
            <a:endParaRPr lang="en-US" altLang="zh-CN" sz="2400" b="1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CN" sz="2400" dirty="0"/>
              <a:t>Logistic</a:t>
            </a:r>
            <a:r>
              <a:rPr lang="zh-CN" altLang="en-US" sz="2400" dirty="0"/>
              <a:t>回归梯度上升</a:t>
            </a:r>
            <a:r>
              <a:rPr lang="en-US" altLang="zh-CN" sz="2400" dirty="0"/>
              <a:t>/</a:t>
            </a:r>
            <a:r>
              <a:rPr lang="zh-CN" altLang="en-US" sz="2400" dirty="0"/>
              <a:t>下降推导</a:t>
            </a:r>
            <a:endParaRPr lang="en-US" altLang="zh-CN" sz="24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400" dirty="0"/>
              <a:t>随机梯度上升</a:t>
            </a:r>
            <a:r>
              <a:rPr lang="en-US" altLang="zh-CN" sz="2400" dirty="0"/>
              <a:t>/</a:t>
            </a:r>
            <a:r>
              <a:rPr lang="zh-CN" altLang="en-US" sz="2400" dirty="0"/>
              <a:t>下降</a:t>
            </a:r>
            <a:endParaRPr lang="en-US" altLang="zh-CN" sz="24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400" dirty="0"/>
              <a:t>梯度上升</a:t>
            </a:r>
            <a:r>
              <a:rPr lang="en-US" altLang="zh-CN" sz="2400" dirty="0"/>
              <a:t>/</a:t>
            </a:r>
            <a:r>
              <a:rPr lang="zh-CN" altLang="en-US" sz="2400" dirty="0"/>
              <a:t>下降的学习率、学习曲线、收敛路径</a:t>
            </a:r>
            <a:endParaRPr lang="en-US" altLang="zh-CN" sz="24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zh-CN" sz="2400" dirty="0"/>
              <a:t>(*)</a:t>
            </a:r>
            <a:r>
              <a:rPr lang="zh-CN" altLang="en-US" sz="2400" dirty="0"/>
              <a:t> 随机梯度近似梯度的期望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/>
              <a:t>(*) </a:t>
            </a:r>
            <a:r>
              <a:rPr lang="zh-CN" altLang="en-US" sz="2400" dirty="0"/>
              <a:t>在线学习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46412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">
            <a:extLst>
              <a:ext uri="{FF2B5EF4-FFF2-40B4-BE49-F238E27FC236}">
                <a16:creationId xmlns:a16="http://schemas.microsoft.com/office/drawing/2014/main" id="{3CEEDACE-9B0F-4AB8-B992-73E9D880464A}"/>
              </a:ext>
            </a:extLst>
          </p:cNvPr>
          <p:cNvSpPr/>
          <p:nvPr/>
        </p:nvSpPr>
        <p:spPr>
          <a:xfrm>
            <a:off x="-9727" y="-37159"/>
            <a:ext cx="9153727" cy="1165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800A9A1-0006-2049-8F6D-A8C34B83579D}"/>
              </a:ext>
            </a:extLst>
          </p:cNvPr>
          <p:cNvSpPr txBox="1">
            <a:spLocks/>
          </p:cNvSpPr>
          <p:nvPr/>
        </p:nvSpPr>
        <p:spPr>
          <a:xfrm>
            <a:off x="1" y="84408"/>
            <a:ext cx="9143999" cy="826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+mn-lt"/>
                <a:ea typeface="华文中宋" panose="02010600040101010101" pitchFamily="2" charset="-122"/>
                <a:cs typeface="+mn-cs"/>
              </a:rPr>
              <a:t>False positives, false negatives, and confusion matrices</a:t>
            </a:r>
          </a:p>
          <a:p>
            <a:pPr algn="ctr"/>
            <a:r>
              <a:rPr lang="zh-CN" altLang="en-US" sz="2800" b="1" dirty="0">
                <a:solidFill>
                  <a:schemeClr val="accent4"/>
                </a:solidFill>
                <a:latin typeface="+mn-lt"/>
                <a:ea typeface="华文中宋" panose="02010600040101010101" pitchFamily="2" charset="-122"/>
                <a:cs typeface="+mn-cs"/>
              </a:rPr>
              <a:t>假阳性，假阴性和混淆矩阵</a:t>
            </a:r>
          </a:p>
        </p:txBody>
      </p:sp>
      <p:pic>
        <p:nvPicPr>
          <p:cNvPr id="49" name="Picture 4" descr="University of Science and Technology of China - Wikipedia">
            <a:extLst>
              <a:ext uri="{FF2B5EF4-FFF2-40B4-BE49-F238E27FC236}">
                <a16:creationId xmlns:a16="http://schemas.microsoft.com/office/drawing/2014/main" id="{3CEE2C0F-098E-3E40-B002-8D122FAF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689" y="46370"/>
            <a:ext cx="853867" cy="8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6D1D76-AC97-682F-3A16-4AA2BB37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325B-1E28-4164-A15A-1B633F29583B}" type="datetime1">
              <a:rPr lang="zh-CN" altLang="en-US" smtClean="0"/>
              <a:t>2024/10/13</a:t>
            </a:fld>
            <a:endParaRPr lang="en-SG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CF9BE-85BE-F1E0-FE80-DF86B0BC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2E6E-94CB-4918-8E4A-02DA56569B2B}" type="slidenum">
              <a:rPr lang="en-SG" smtClean="0"/>
              <a:t>9</a:t>
            </a:fld>
            <a:endParaRPr lang="en-SG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0C2E479-C49B-6D02-A5D9-B75B8F53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86097"/>
              </p:ext>
            </p:extLst>
          </p:nvPr>
        </p:nvGraphicFramePr>
        <p:xfrm>
          <a:off x="930183" y="2297873"/>
          <a:ext cx="5527767" cy="342499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42589">
                  <a:extLst>
                    <a:ext uri="{9D8B030D-6E8A-4147-A177-3AD203B41FA5}">
                      <a16:colId xmlns:a16="http://schemas.microsoft.com/office/drawing/2014/main" val="2538624717"/>
                    </a:ext>
                  </a:extLst>
                </a:gridCol>
                <a:gridCol w="1842589">
                  <a:extLst>
                    <a:ext uri="{9D8B030D-6E8A-4147-A177-3AD203B41FA5}">
                      <a16:colId xmlns:a16="http://schemas.microsoft.com/office/drawing/2014/main" val="3451762121"/>
                    </a:ext>
                  </a:extLst>
                </a:gridCol>
                <a:gridCol w="1842589">
                  <a:extLst>
                    <a:ext uri="{9D8B030D-6E8A-4147-A177-3AD203B41FA5}">
                      <a16:colId xmlns:a16="http://schemas.microsoft.com/office/drawing/2014/main" val="815091633"/>
                    </a:ext>
                  </a:extLst>
                </a:gridCol>
              </a:tblGrid>
              <a:tr h="114166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FF0000"/>
                          </a:solidFill>
                        </a:rPr>
                        <a:t>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/>
                        <a:t>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875483"/>
                  </a:ext>
                </a:extLst>
              </a:tr>
              <a:tr h="1141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dirty="0">
                          <a:solidFill>
                            <a:srgbClr val="FF0000"/>
                          </a:solidFill>
                        </a:rPr>
                        <a:t>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True Positive</a:t>
                      </a:r>
                    </a:p>
                    <a:p>
                      <a:pPr algn="ctr"/>
                      <a:r>
                        <a:rPr lang="zh-CN" altLang="en-US" sz="2000" b="0" dirty="0"/>
                        <a:t>真阳性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 Negative</a:t>
                      </a:r>
                    </a:p>
                    <a:p>
                      <a:pPr algn="ctr"/>
                      <a:r>
                        <a:rPr lang="en-US" altLang="zh-CN" sz="2000" b="0" dirty="0"/>
                        <a:t>FN,</a:t>
                      </a:r>
                      <a:r>
                        <a:rPr lang="zh-CN" altLang="en-US" sz="2000" b="0" dirty="0"/>
                        <a:t> 假阴性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697319"/>
                  </a:ext>
                </a:extLst>
              </a:tr>
              <a:tr h="1141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False Positive</a:t>
                      </a:r>
                    </a:p>
                    <a:p>
                      <a:pPr algn="ctr"/>
                      <a:r>
                        <a:rPr lang="en-US" altLang="zh-CN" sz="2000" b="0" dirty="0"/>
                        <a:t>FP,</a:t>
                      </a:r>
                      <a:r>
                        <a:rPr lang="zh-CN" altLang="en-US" sz="2000" b="0" dirty="0"/>
                        <a:t>假阳性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True Negative</a:t>
                      </a:r>
                    </a:p>
                    <a:p>
                      <a:pPr algn="ctr"/>
                      <a:r>
                        <a:rPr lang="zh-CN" altLang="en-US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真阴性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1374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41C99EA-3419-6D06-543D-EC2FB2BC8090}"/>
              </a:ext>
            </a:extLst>
          </p:cNvPr>
          <p:cNvSpPr txBox="1"/>
          <p:nvPr/>
        </p:nvSpPr>
        <p:spPr>
          <a:xfrm>
            <a:off x="930183" y="1536979"/>
            <a:ext cx="5527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Predicted Label</a:t>
            </a:r>
            <a:endParaRPr lang="zh-CN" altLang="en-US" sz="3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D511CE-BA8F-B48B-DDA1-3952F678263E}"/>
              </a:ext>
            </a:extLst>
          </p:cNvPr>
          <p:cNvSpPr txBox="1"/>
          <p:nvPr/>
        </p:nvSpPr>
        <p:spPr>
          <a:xfrm rot="16200000">
            <a:off x="-1242825" y="3717978"/>
            <a:ext cx="342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True Label</a:t>
            </a:r>
            <a:endParaRPr lang="zh-CN" altLang="en-US" sz="32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DE193F-A6CD-FF4F-7FF1-8DE926D351DF}"/>
              </a:ext>
            </a:extLst>
          </p:cNvPr>
          <p:cNvSpPr txBox="1"/>
          <p:nvPr/>
        </p:nvSpPr>
        <p:spPr>
          <a:xfrm>
            <a:off x="6626075" y="2994702"/>
            <a:ext cx="2173357" cy="203132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以传染病检测为例：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FN</a:t>
            </a:r>
            <a:r>
              <a:rPr lang="zh-CN" altLang="en-US" b="1" dirty="0"/>
              <a:t>：</a:t>
            </a:r>
            <a:r>
              <a:rPr lang="zh-CN" altLang="en-US" dirty="0"/>
              <a:t>已感染，但未检测出来。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/>
              <a:t>FP</a:t>
            </a:r>
            <a:r>
              <a:rPr lang="zh-CN" altLang="en-US" b="1" dirty="0"/>
              <a:t>：</a:t>
            </a:r>
            <a:r>
              <a:rPr lang="zh-CN" altLang="en-US" dirty="0"/>
              <a:t>检测出阳性，但实际上未感染。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7611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30273</TotalTime>
  <Words>2538</Words>
  <Application>Microsoft Office PowerPoint</Application>
  <PresentationFormat>全屏显示(4:3)</PresentationFormat>
  <Paragraphs>634</Paragraphs>
  <Slides>85</Slides>
  <Notes>85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5" baseType="lpstr">
      <vt:lpstr>-apple-system</vt:lpstr>
      <vt:lpstr>FangSong</vt:lpstr>
      <vt:lpstr>STZhongsong</vt:lpstr>
      <vt:lpstr>STZhongsong</vt:lpstr>
      <vt:lpstr>Arial</vt:lpstr>
      <vt:lpstr>Calibri</vt:lpstr>
      <vt:lpstr>Calibri Light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Fuli Feng</dc:creator>
  <cp:lastModifiedBy>ADMIN ADMIN</cp:lastModifiedBy>
  <cp:revision>7178</cp:revision>
  <cp:lastPrinted>2022-05-27T23:07:52Z</cp:lastPrinted>
  <dcterms:created xsi:type="dcterms:W3CDTF">2017-10-11T02:07:13Z</dcterms:created>
  <dcterms:modified xsi:type="dcterms:W3CDTF">2024-10-13T02:40:12Z</dcterms:modified>
</cp:coreProperties>
</file>